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5" r:id="rId2"/>
    <p:sldId id="2616" r:id="rId3"/>
    <p:sldId id="2488" r:id="rId4"/>
    <p:sldId id="2663" r:id="rId5"/>
    <p:sldId id="2664" r:id="rId6"/>
    <p:sldId id="2669" r:id="rId7"/>
    <p:sldId id="2670" r:id="rId8"/>
    <p:sldId id="2673" r:id="rId9"/>
    <p:sldId id="2674" r:id="rId10"/>
    <p:sldId id="2675" r:id="rId11"/>
    <p:sldId id="2666" r:id="rId12"/>
    <p:sldId id="2486" r:id="rId13"/>
    <p:sldId id="2665" r:id="rId14"/>
    <p:sldId id="2560" r:id="rId15"/>
    <p:sldId id="2677" r:id="rId16"/>
    <p:sldId id="2679" r:id="rId17"/>
    <p:sldId id="2682" r:id="rId18"/>
    <p:sldId id="2672" r:id="rId19"/>
    <p:sldId id="2686" r:id="rId20"/>
    <p:sldId id="2667" r:id="rId21"/>
    <p:sldId id="2592" r:id="rId22"/>
    <p:sldId id="2636" r:id="rId23"/>
    <p:sldId id="2685" r:id="rId24"/>
    <p:sldId id="2684" r:id="rId25"/>
    <p:sldId id="2660" r:id="rId26"/>
    <p:sldId id="2680" r:id="rId27"/>
    <p:sldId id="261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7600"/>
    <a:srgbClr val="F9B542"/>
    <a:srgbClr val="60A918"/>
    <a:srgbClr val="DAE8FC"/>
    <a:srgbClr val="DAD7EE"/>
    <a:srgbClr val="CE292F"/>
    <a:srgbClr val="543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3380" autoAdjust="0"/>
  </p:normalViewPr>
  <p:slideViewPr>
    <p:cSldViewPr snapToGrid="0">
      <p:cViewPr varScale="1">
        <p:scale>
          <a:sx n="97" d="100"/>
          <a:sy n="97" d="100"/>
        </p:scale>
        <p:origin x="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A3F64-B923-4F37-81EF-BDC34463A90C}" type="datetimeFigureOut">
              <a:rPr lang="en-US" smtClean="0"/>
              <a:t>12/16/25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0285C-A373-4EA7-BDC4-778E5FD45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0285C-A373-4EA7-BDC4-778E5FD45D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96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A629B-B1B7-9406-3EF5-B3D8724C8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1C47E-F149-5A6A-8DCA-7AD593FEFA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3FF8F7-163B-4F31-3D09-C7B35AC9E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D4C42-446B-2CDE-541E-9AF3CFEC9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1C13-8D28-4A6A-88D0-093D74C5904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25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7D311-A179-7BE0-68B6-48DA2AFA4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AECA34-BFD7-85BD-C2E6-BD931D047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B99897-0A71-2BB1-47F4-3BDF9D22A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8F6E1-E155-B9C5-5EAC-AA093D31D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7C70A-C532-4502-A5CF-20FBCA08FEF7}" type="slidenum">
              <a:rPr lang="en-SG" smtClean="0"/>
              <a:t>11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23600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2B45D-EA06-B446-5550-5284F8D6C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483943-3EE8-164A-4AAF-76E4E2873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423129-7BE7-D6BE-569E-B43679DD3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B733F-96DF-4C54-489B-F77D1134CD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51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C84DC-1F4A-2CA8-A8AD-AD97A986E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D26AD2-39B2-3254-6FC5-498FB96DA2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91E82E-1588-7DF0-A42B-C3C93729A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5005D-8C7F-2E53-F203-C29878B24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0285C-A373-4EA7-BDC4-778E5FD45D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82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7893D-B6CF-A5FE-926D-C27C097E3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90F90-F5D6-1DCE-2A0C-5A66A40DF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C94C3E-F5FA-B622-1871-30532DA27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AA642-2312-4B67-8F88-F7FA68FF5C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346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B1F42-1AE7-2342-45E2-3C4A5794A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CAA6AD-FB70-8F32-FD7E-454B58FAA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5F7FA4-A65F-307F-D905-2D227AB95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FDDC5-E1C1-E7D4-7492-2E82290682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27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9A882-6DF7-00B2-F447-3A7FF6C27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7C19F9-6E4D-0F45-C473-6268CCFA1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EF5033-744D-2989-BA8D-256892FC7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AEEC6-DBAB-3F71-4BC0-D3B3D8541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5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72132-60B5-0A54-DD7C-6E0B7F9F1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46A514-2A10-D270-75EF-72930F7704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E6D1CC-0EE8-0B8E-C090-EC3FE4A3D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32035-13DD-1BE6-3211-DF9FDECC1C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33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87E3C-3EE5-0FDB-2609-ED1675025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C222CE-9196-4D7B-B1E4-D3EB0C059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15F94-19F7-0CC6-5939-408CA183E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086AC-2E85-2B91-CED8-C1A5BBE33D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634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C8B43-7C7E-06C2-9B06-7E6889676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61512-B8E6-4319-0A3F-DA7BF7988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D4ED88-C14E-E289-5219-21DF956D7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F9AEA-A426-FB83-AD44-62DA39C1A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85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BDA29-412B-B7AD-B041-2AB855B4D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4B5AB1-8863-91BF-6A1E-1AE50FE64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6BA595-3E49-2736-2237-542BF97C0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18F2F-2AA9-28B1-4211-58127A644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7C70A-C532-4502-A5CF-20FBCA08FEF7}" type="slidenum">
              <a:rPr lang="en-SG" smtClean="0"/>
              <a:t>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08286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03542-F08A-3896-8E93-4E0822952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8A2622-7CB0-F96B-AFA2-E5D29BD3A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38678-EE98-C8B8-2135-A7F830EB7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72B29-C9CC-F39E-2EB3-3084DBFE8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7C70A-C532-4502-A5CF-20FBCA08FEF7}" type="slidenum">
              <a:rPr lang="en-SG" smtClean="0"/>
              <a:t>20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13208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CCEC2-9790-4932-F1D2-E8369D73A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404ECC-D2CC-D104-7370-2C29187BF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AD1CFF-6729-1609-F153-473D5E5C4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89FA2-0C1C-5720-221A-11ED991BB2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983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E5308-1D10-4342-F063-F3359F200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8A6711-EE42-9612-16A5-EDA043148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A43345-8DAA-8CBB-33BC-738800E0E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E2E1-4E59-CCED-41B9-CD25F23A05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54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CDC60-B1EC-6C1E-618A-43073DB1D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53DB1C-040F-D413-6E4E-45D11A8AC9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CA986D-EB7A-8E77-6385-DCE46B6FD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4A508-DB01-47B2-2E21-5958ADFF5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7C70A-C532-4502-A5CF-20FBCA08FEF7}" type="slidenum">
              <a:rPr lang="en-SG" smtClean="0"/>
              <a:t>23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40854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F2CB1-4F67-B740-B454-735034EBA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84130B-E500-F168-57D3-09D70A984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CD6259-D2C9-ACA8-F2E8-AEA242AD6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13AB5-A95D-4CE6-E43E-6BE7A8783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76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0285C-A373-4EA7-BDC4-778E5FD45D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87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0285C-A373-4EA7-BDC4-778E5FD45D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54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81826-D0B3-0871-9AF3-F679A55A9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1CD858-9D3D-3EFA-0145-ED928ABC5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367EFF-F287-A4DA-A6DB-38F594A37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1216A-9A45-CC1E-4247-80D1CAA34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0285C-A373-4EA7-BDC4-778E5FD45D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69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1C13-8D28-4A6A-88D0-093D74C5904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08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FA19B-C410-603D-7E9B-B56CE56C5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328918-63E8-8796-66F0-27A7703F1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C30F9D-DC6B-21F2-809C-8AA55A0DC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A1CA0-E1FC-9BFD-5942-4D8056A1C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1C13-8D28-4A6A-88D0-093D74C5904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181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9B93C-3628-785F-9D1D-801B9D40A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6DA6E4-A3C2-84F4-DBE1-67E3CD328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4C8FD0-0F93-83C7-81DE-40F663E8B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EED10-1246-9292-8B6D-A08115AEA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1C13-8D28-4A6A-88D0-093D74C5904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62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29081-6B26-E9CC-2B6A-49FD79701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4F840-10C8-3261-0B06-E05DFEC77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1362D9-BE77-F1B0-E9E7-FBD1BEF73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61ED9-0042-D116-DE77-66F0495CB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1C13-8D28-4A6A-88D0-093D74C5904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35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C23C0-5F6A-634D-C4EA-69F058C5D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DF9D28-253A-2033-BA81-8541B01F73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9A0F2F-4E95-D007-823B-5E766CEDC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EB961-6D45-776B-7018-00C486A52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1C13-8D28-4A6A-88D0-093D74C5904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091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B3F21-8DB1-6180-5E1E-65A405E2C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C44C9A-883A-D7B2-C183-D1A893A8C4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545E7-020A-64F1-610A-F9F6F315C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24D90-C829-C027-1C75-5325A6015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1C13-8D28-4A6A-88D0-093D74C5904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309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78019-E60E-79D4-F291-B57AF6199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9AE79F-6226-78CF-7016-8EDFB1F26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7531EE-F2A3-CBB9-E1D6-FF2748317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SG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AD8B9-0BCA-0686-7CA5-EBC5180DF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1C13-8D28-4A6A-88D0-093D74C5904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2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5983"/>
            <a:ext cx="12192000" cy="382016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5983"/>
            <a:ext cx="2743200" cy="365125"/>
          </a:xfrm>
          <a:prstGeom prst="rect">
            <a:avLst/>
          </a:prstGeom>
        </p:spPr>
        <p:txBody>
          <a:bodyPr/>
          <a:lstStyle/>
          <a:p>
            <a:fld id="{EC954858-6C06-1B40-9907-48ADD476203A}" type="datetime1">
              <a:rPr lang="en-SG" smtClean="0"/>
              <a:t>16/12/25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5983"/>
            <a:ext cx="12192000" cy="3820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012"/>
            <a:ext cx="10515600" cy="52646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5983"/>
            <a:ext cx="2743200" cy="365125"/>
          </a:xfrm>
          <a:prstGeom prst="rect">
            <a:avLst/>
          </a:prstGeom>
        </p:spPr>
        <p:txBody>
          <a:bodyPr/>
          <a:lstStyle/>
          <a:p>
            <a:fld id="{613E69E4-2F0C-F445-8AA2-ED396E137496}" type="datetime1">
              <a:rPr lang="en-SG" smtClean="0"/>
              <a:t>16/12/25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5019"/>
            <a:ext cx="5181600" cy="49019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5019"/>
            <a:ext cx="5181600" cy="4901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04CC2-5C7A-DD4E-9247-415C223D0331}" type="datetime1">
              <a:rPr lang="en-SG" smtClean="0"/>
              <a:t>16/12/25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2C081-19A8-654E-95F5-1174AAECF720}" type="datetime1">
              <a:rPr lang="en-SG" smtClean="0"/>
              <a:t>16/12/25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E722C3-4DB3-E440-A8BD-7B5FA6B67DF0}" type="datetime1">
              <a:rPr lang="en-SG" smtClean="0"/>
              <a:t>16/12/25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315F01-CA2B-6D4A-9135-38F6E5E1A0DA}" type="datetime1">
              <a:rPr lang="en-SG" smtClean="0"/>
              <a:t>16/12/25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DEA23A-8117-8B41-AE8A-EC38F5EE9C38}" type="datetime1">
              <a:rPr lang="en-SG" smtClean="0"/>
              <a:t>16/12/25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3BED-3FBD-164E-8DE3-A8B42F3D141F}" type="datetime1">
              <a:rPr lang="en-SG" smtClean="0"/>
              <a:t>16/12/25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  <a:p>
            <a:pPr>
              <a:defRPr/>
            </a:pPr>
            <a:fld id="{B2D9E1CE-3C7F-4ACF-8753-53AB71A600F5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178012"/>
            <a:ext cx="10515600" cy="52646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5983"/>
            <a:ext cx="12192000" cy="382016"/>
          </a:xfrm>
          <a:prstGeom prst="rect">
            <a:avLst/>
          </a:prstGeom>
        </p:spPr>
      </p:pic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5983"/>
            <a:ext cx="2743200" cy="365125"/>
          </a:xfrm>
          <a:prstGeom prst="rect">
            <a:avLst/>
          </a:prstGeom>
        </p:spPr>
        <p:txBody>
          <a:bodyPr/>
          <a:lstStyle/>
          <a:p>
            <a:fld id="{6ABBA6A6-3A40-964C-A45A-7ED94864D97D}" type="datetime1">
              <a:rPr lang="en-SG" smtClean="0"/>
              <a:t>16/12/25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092" y="3511813"/>
            <a:ext cx="11279814" cy="17777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/>
              <a:t>Presenter: Jianyang Gao</a:t>
            </a:r>
          </a:p>
          <a:p>
            <a:pPr marL="0" indent="0" algn="ctr">
              <a:buNone/>
            </a:pPr>
            <a:endParaRPr lang="en-US" sz="2400" dirty="0">
              <a:sym typeface="+mn-ea"/>
            </a:endParaRPr>
          </a:p>
          <a:p>
            <a:pPr marL="0" indent="0" algn="ctr">
              <a:buNone/>
            </a:pPr>
            <a:r>
              <a:rPr lang="en-US" sz="2400" dirty="0">
                <a:sym typeface="+mn-ea"/>
              </a:rPr>
              <a:t>Nanyang Technological University</a:t>
            </a:r>
          </a:p>
          <a:p>
            <a:pPr marL="0" indent="0" algn="ctr">
              <a:buNone/>
            </a:pPr>
            <a:r>
              <a:rPr lang="en-US" sz="2400" dirty="0">
                <a:sym typeface="+mn-ea"/>
              </a:rPr>
              <a:t>Dec/2025 @ FOCS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6050" y="1568395"/>
            <a:ext cx="9619898" cy="164973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Calibri" panose="020F0502020204030204" pitchFamily="34" charset="0"/>
              </a:rPr>
              <a:t>RaBitQ: Practical and Asymptotically Optimal Quantization of High-Dimensional Vectors</a:t>
            </a:r>
            <a:endParaRPr lang="en-US" sz="4400" dirty="0">
              <a:latin typeface="Microsoft YaHei UI" panose="020B0503020204020204" pitchFamily="34" charset="-122"/>
              <a:ea typeface="Microsoft YaHei UI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6C095-4F11-5328-E8DA-28016121E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A2FC0DF-FE3D-867C-8DE2-C03AA842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/>
          <a:p>
            <a:r>
              <a:rPr lang="en-SG" altLang="zh-CN" b="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Limitation</a:t>
            </a:r>
            <a:r>
              <a:rPr lang="en-US" altLang="zh-CN" b="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SG" altLang="zh-CN" b="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[Alon-</a:t>
            </a:r>
            <a:r>
              <a:rPr lang="en-SG" altLang="zh-CN" b="0" dirty="0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Klartag</a:t>
            </a:r>
            <a:r>
              <a:rPr lang="en-SG" altLang="zh-CN" b="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‘17]</a:t>
            </a:r>
            <a:endParaRPr lang="zh-HK" altLang="en-US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F4347-099E-184D-3487-5941FCB0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43208D1-CA3D-3ECC-4F88-03D6CFEB9CEB}"/>
              </a:ext>
            </a:extLst>
          </p:cNvPr>
          <p:cNvSpPr txBox="1">
            <a:spLocks/>
          </p:cNvSpPr>
          <p:nvPr/>
        </p:nvSpPr>
        <p:spPr>
          <a:xfrm>
            <a:off x="838200" y="1997682"/>
            <a:ext cx="10515600" cy="286263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altLang="zh-CN" sz="26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Algorithmic Proof:</a:t>
            </a:r>
          </a:p>
          <a:p>
            <a:pPr lvl="1"/>
            <a:r>
              <a:rPr lang="en-SG" altLang="zh-CN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represent different coordinates with different bit-widths</a:t>
            </a:r>
          </a:p>
          <a:p>
            <a:endParaRPr lang="en-SG" altLang="zh-CN" sz="26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r>
              <a:rPr lang="en-SG" altLang="zh-CN" sz="26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Implication in Practice: </a:t>
            </a:r>
          </a:p>
          <a:p>
            <a:pPr lvl="1"/>
            <a:r>
              <a:rPr lang="en-SG" altLang="zh-CN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unaligned storage</a:t>
            </a:r>
          </a:p>
          <a:p>
            <a:pPr lvl="1"/>
            <a:r>
              <a:rPr lang="en-SG" altLang="zh-CN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extra time of decoding for distance computation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91717-7BA4-9103-5BA8-1BB15A747659}"/>
              </a:ext>
            </a:extLst>
          </p:cNvPr>
          <p:cNvSpPr txBox="1"/>
          <p:nvPr/>
        </p:nvSpPr>
        <p:spPr>
          <a:xfrm>
            <a:off x="5546141" y="6123543"/>
            <a:ext cx="664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*Padding will increase the space complexity and break the optimality.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8586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77061-7100-8C44-385E-0BABE9A52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69A46C-144B-890C-5DAF-31D57C3BE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515"/>
            <a:ext cx="10515600" cy="3614970"/>
          </a:xfrm>
        </p:spPr>
        <p:txBody>
          <a:bodyPr>
            <a:normAutofit/>
          </a:bodyPr>
          <a:lstStyle/>
          <a:p>
            <a:r>
              <a:rPr lang="en-SG" dirty="0"/>
              <a:t>Background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b="1" dirty="0">
                <a:solidFill>
                  <a:srgbClr val="0000FF"/>
                </a:solidFill>
              </a:rPr>
              <a:t>The RaBitQ Algorithm</a:t>
            </a:r>
          </a:p>
          <a:p>
            <a:endParaRPr lang="en-US" altLang="zh-CN" dirty="0"/>
          </a:p>
          <a:p>
            <a:r>
              <a:rPr lang="en-US" altLang="zh-CN" dirty="0"/>
              <a:t>Empirical Studies</a:t>
            </a:r>
          </a:p>
          <a:p>
            <a:endParaRPr lang="en-US" altLang="zh-CN" dirty="0"/>
          </a:p>
          <a:p>
            <a:r>
              <a:rPr lang="en-US" altLang="zh-CN" dirty="0"/>
              <a:t>Discussion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0D2E44-2B1F-36BD-F71F-7F1880DE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S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F3EDE7-E053-DE26-5124-0AC5AA6B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9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0D6F2-38F9-85A0-1470-F0EC53FBF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7620-5E81-DD18-0F78-6C985A79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Goal</a:t>
            </a:r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5C159-765C-AA46-AB13-825294FE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0682" y="6526899"/>
            <a:ext cx="461318" cy="331101"/>
          </a:xfrm>
        </p:spPr>
        <p:txBody>
          <a:bodyPr/>
          <a:lstStyle/>
          <a:p>
            <a:fld id="{F19F6F11-1192-41BB-B490-DF53A7E38BB8}" type="slidenum">
              <a:rPr lang="en-US" smtClean="0"/>
              <a:t>12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23C200-68B7-98B1-9E46-235C6E1041EF}"/>
              </a:ext>
            </a:extLst>
          </p:cNvPr>
          <p:cNvSpPr txBox="1"/>
          <p:nvPr/>
        </p:nvSpPr>
        <p:spPr>
          <a:xfrm>
            <a:off x="759740" y="1458683"/>
            <a:ext cx="106725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Goal: a practical algorithm which achieves the optimality by [Alon-</a:t>
            </a:r>
            <a:r>
              <a:rPr lang="en-US" sz="2400" kern="1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Klartag</a:t>
            </a:r>
            <a:r>
              <a:rPr lang="en-US" sz="24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’17]</a:t>
            </a:r>
            <a:endParaRPr lang="en-US" sz="2400" b="1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2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Focus: to output </a:t>
            </a:r>
            <a:r>
              <a:rPr lang="en-US" sz="2200" b="1" kern="1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inner product</a:t>
            </a:r>
            <a:r>
              <a:rPr lang="en-US" sz="22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between </a:t>
            </a:r>
            <a:r>
              <a:rPr lang="en-US" sz="2200" b="1" kern="1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unit vectors</a:t>
            </a:r>
            <a:r>
              <a:rPr lang="en-US" sz="22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up to an </a:t>
            </a:r>
            <a:r>
              <a:rPr lang="en-US" sz="2200" b="1" kern="1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additive</a:t>
            </a:r>
            <a:r>
              <a:rPr lang="en-US" sz="22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error bound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“Practical”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b="1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sketch/code</a:t>
            </a:r>
            <a:r>
              <a:rPr lang="en-US" sz="24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sequence of unsigned integers with the same bit-width</a:t>
            </a:r>
            <a:br>
              <a:rPr lang="en-US" sz="24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sz="2400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b="1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distance computation</a:t>
            </a:r>
            <a:r>
              <a:rPr lang="en-US" sz="24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native arithmetic operations of unsigned integers without decoding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b="1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b="1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more features…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07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0A38B-C7D2-E68A-6EFD-76E86A646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EF7353-8151-32FD-B70E-8C0A1E0D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Index Phase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FB21F-ECC3-EFE4-51F0-11666F9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13</a:t>
            </a:fld>
            <a:endParaRPr lang="en-US" dirty="0"/>
          </a:p>
        </p:txBody>
      </p:sp>
      <p:sp>
        <p:nvSpPr>
          <p:cNvPr id="18" name="文本占位符 44">
            <a:extLst>
              <a:ext uri="{FF2B5EF4-FFF2-40B4-BE49-F238E27FC236}">
                <a16:creationId xmlns:a16="http://schemas.microsoft.com/office/drawing/2014/main" id="{874CBFA7-1EBA-42F2-1DA4-D371320E4AA8}"/>
              </a:ext>
            </a:extLst>
          </p:cNvPr>
          <p:cNvSpPr txBox="1">
            <a:spLocks/>
          </p:cNvSpPr>
          <p:nvPr/>
        </p:nvSpPr>
        <p:spPr>
          <a:xfrm>
            <a:off x="677517" y="1160119"/>
            <a:ext cx="10836965" cy="457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Step 1: Construct a (randomized) net/codebook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188E77-D226-531A-BE20-D655084F6296}"/>
              </a:ext>
            </a:extLst>
          </p:cNvPr>
          <p:cNvGrpSpPr/>
          <p:nvPr/>
        </p:nvGrpSpPr>
        <p:grpSpPr>
          <a:xfrm>
            <a:off x="1524378" y="2461498"/>
            <a:ext cx="8502298" cy="3149218"/>
            <a:chOff x="1524378" y="2383903"/>
            <a:chExt cx="8502298" cy="314921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9BC77C-DD62-71F6-B0CC-66DD101C089F}"/>
                </a:ext>
              </a:extLst>
            </p:cNvPr>
            <p:cNvGrpSpPr/>
            <p:nvPr/>
          </p:nvGrpSpPr>
          <p:grpSpPr>
            <a:xfrm>
              <a:off x="1524378" y="2630158"/>
              <a:ext cx="4448479" cy="2567672"/>
              <a:chOff x="2738422" y="1073442"/>
              <a:chExt cx="6715155" cy="4131497"/>
            </a:xfrm>
          </p:grpSpPr>
          <p:pic>
            <p:nvPicPr>
              <p:cNvPr id="10" name="Picture 9" descr="A drawing of a cube with lines and dots&#10;&#10;Description automatically generated">
                <a:extLst>
                  <a:ext uri="{FF2B5EF4-FFF2-40B4-BE49-F238E27FC236}">
                    <a16:creationId xmlns:a16="http://schemas.microsoft.com/office/drawing/2014/main" id="{49A6298E-7AD5-00C7-2412-11760DBE08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8422" y="1073442"/>
                <a:ext cx="6715155" cy="4131497"/>
              </a:xfrm>
              <a:prstGeom prst="rect">
                <a:avLst/>
              </a:prstGeom>
            </p:spPr>
          </p:pic>
          <p:pic>
            <p:nvPicPr>
              <p:cNvPr id="11" name="Picture 2" descr="Dice Royalty-Free Images, Stock Photos &amp; Pictures | Shutterstock">
                <a:extLst>
                  <a:ext uri="{FF2B5EF4-FFF2-40B4-BE49-F238E27FC236}">
                    <a16:creationId xmlns:a16="http://schemas.microsoft.com/office/drawing/2014/main" id="{820A1463-077B-8821-0ECF-64BA950A6F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2943" y="1177204"/>
                <a:ext cx="1081966" cy="1081966"/>
              </a:xfrm>
              <a:prstGeom prst="rect">
                <a:avLst/>
              </a:prstGeom>
              <a:solidFill>
                <a:srgbClr val="FF0000"/>
              </a:solidFill>
            </p:spPr>
          </p:pic>
          <p:sp>
            <p:nvSpPr>
              <p:cNvPr id="12" name="Curved Down Arrow 11">
                <a:extLst>
                  <a:ext uri="{FF2B5EF4-FFF2-40B4-BE49-F238E27FC236}">
                    <a16:creationId xmlns:a16="http://schemas.microsoft.com/office/drawing/2014/main" id="{777CD2F8-92FA-526F-7F36-8ED58016226C}"/>
                  </a:ext>
                </a:extLst>
              </p:cNvPr>
              <p:cNvSpPr/>
              <p:nvPr/>
            </p:nvSpPr>
            <p:spPr>
              <a:xfrm rot="2640405">
                <a:off x="6636780" y="2004748"/>
                <a:ext cx="925148" cy="247983"/>
              </a:xfrm>
              <a:prstGeom prst="curvedDownArrow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DDED7F3-2772-7F27-F3DE-59CF0B0F0423}"/>
                </a:ext>
              </a:extLst>
            </p:cNvPr>
            <p:cNvGrpSpPr/>
            <p:nvPr/>
          </p:nvGrpSpPr>
          <p:grpSpPr>
            <a:xfrm>
              <a:off x="7022305" y="2383903"/>
              <a:ext cx="3004371" cy="2949163"/>
              <a:chOff x="7022305" y="1484253"/>
              <a:chExt cx="3004371" cy="294916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EFB10A7-588D-F823-5C38-051917247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49984"/>
              <a:stretch/>
            </p:blipFill>
            <p:spPr>
              <a:xfrm>
                <a:off x="7022305" y="1484625"/>
                <a:ext cx="3004371" cy="2948791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1E1E31C-211D-0B04-D38D-6FBADAB515EC}"/>
                  </a:ext>
                </a:extLst>
              </p:cNvPr>
              <p:cNvGrpSpPr/>
              <p:nvPr/>
            </p:nvGrpSpPr>
            <p:grpSpPr>
              <a:xfrm>
                <a:off x="9126573" y="1484253"/>
                <a:ext cx="724334" cy="560635"/>
                <a:chOff x="10913356" y="1493012"/>
                <a:chExt cx="724334" cy="560635"/>
              </a:xfrm>
            </p:grpSpPr>
            <p:pic>
              <p:nvPicPr>
                <p:cNvPr id="15" name="Picture 2" descr="Dice Royalty-Free Images, Stock Photos &amp; Pictures | Shutterstock">
                  <a:extLst>
                    <a:ext uri="{FF2B5EF4-FFF2-40B4-BE49-F238E27FC236}">
                      <a16:creationId xmlns:a16="http://schemas.microsoft.com/office/drawing/2014/main" id="{E325B18B-81AE-8D78-7A11-9A4B31B3B5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65679" y="1493012"/>
                  <a:ext cx="572011" cy="536638"/>
                </a:xfrm>
                <a:prstGeom prst="rect">
                  <a:avLst/>
                </a:prstGeom>
                <a:solidFill>
                  <a:srgbClr val="FF0000"/>
                </a:solidFill>
              </p:spPr>
            </p:pic>
            <p:sp>
              <p:nvSpPr>
                <p:cNvPr id="16" name="Curved Down Arrow 15">
                  <a:extLst>
                    <a:ext uri="{FF2B5EF4-FFF2-40B4-BE49-F238E27FC236}">
                      <a16:creationId xmlns:a16="http://schemas.microsoft.com/office/drawing/2014/main" id="{F8D9E755-CEB9-433F-22E7-7A8462FFA8EE}"/>
                    </a:ext>
                  </a:extLst>
                </p:cNvPr>
                <p:cNvSpPr/>
                <p:nvPr/>
              </p:nvSpPr>
              <p:spPr>
                <a:xfrm rot="2640405">
                  <a:off x="10913356" y="1899529"/>
                  <a:ext cx="612868" cy="154118"/>
                </a:xfrm>
                <a:prstGeom prst="curvedDownArrow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3AA3AC-ED91-CB2C-6BCA-5182242FA568}"/>
                </a:ext>
              </a:extLst>
            </p:cNvPr>
            <p:cNvSpPr txBox="1"/>
            <p:nvPr/>
          </p:nvSpPr>
          <p:spPr>
            <a:xfrm>
              <a:off x="2459097" y="5133011"/>
              <a:ext cx="2579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1-bit codebook (3-dim)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46289C-2F98-DC94-20E6-294E73976579}"/>
                </a:ext>
              </a:extLst>
            </p:cNvPr>
            <p:cNvSpPr txBox="1"/>
            <p:nvPr/>
          </p:nvSpPr>
          <p:spPr>
            <a:xfrm>
              <a:off x="7244994" y="5133011"/>
              <a:ext cx="2579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2-bit codebook (2-dim)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占位符 44">
                <a:extLst>
                  <a:ext uri="{FF2B5EF4-FFF2-40B4-BE49-F238E27FC236}">
                    <a16:creationId xmlns:a16="http://schemas.microsoft.com/office/drawing/2014/main" id="{D45581C7-5647-DADA-394D-F6A0511BC7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517" y="5585574"/>
                <a:ext cx="11380164" cy="4573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Step 2: For a data vector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𝐚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,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𝐚</m:t>
                        </m:r>
                      </m:e>
                    </m:acc>
                    <m:r>
                      <a:rPr lang="en-US" altLang="zh-CN" b="1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𝑟𝑎𝑛𝑑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  <m:t>𝐚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is maximized.</a:t>
                </a:r>
              </a:p>
            </p:txBody>
          </p:sp>
        </mc:Choice>
        <mc:Fallback xmlns="">
          <p:sp>
            <p:nvSpPr>
              <p:cNvPr id="6" name="文本占位符 44">
                <a:extLst>
                  <a:ext uri="{FF2B5EF4-FFF2-40B4-BE49-F238E27FC236}">
                    <a16:creationId xmlns:a16="http://schemas.microsoft.com/office/drawing/2014/main" id="{D45581C7-5647-DADA-394D-F6A0511BC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17" y="5585574"/>
                <a:ext cx="11380164" cy="457354"/>
              </a:xfrm>
              <a:prstGeom prst="rect">
                <a:avLst/>
              </a:prstGeom>
              <a:blipFill>
                <a:blip r:embed="rId7"/>
                <a:stretch>
                  <a:fillRect l="-1003" t="-21622" b="-40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22BCE7A-8457-A848-E714-8D4D30584A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9984650"/>
                  </p:ext>
                </p:extLst>
              </p:nvPr>
            </p:nvGraphicFramePr>
            <p:xfrm>
              <a:off x="8644831" y="186669"/>
              <a:ext cx="3271858" cy="6705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009104">
                      <a:extLst>
                        <a:ext uri="{9D8B030D-6E8A-4147-A177-3AD203B41FA5}">
                          <a16:colId xmlns:a16="http://schemas.microsoft.com/office/drawing/2014/main" val="1691333005"/>
                        </a:ext>
                      </a:extLst>
                    </a:gridCol>
                    <a:gridCol w="2262754">
                      <a:extLst>
                        <a:ext uri="{9D8B030D-6E8A-4147-A177-3AD203B41FA5}">
                          <a16:colId xmlns:a16="http://schemas.microsoft.com/office/drawing/2014/main" val="2680268124"/>
                        </a:ext>
                      </a:extLst>
                    </a:gridCol>
                  </a:tblGrid>
                  <a:tr h="27612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bit-width per dimension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4590324"/>
                      </a:ext>
                    </a:extLst>
                  </a:tr>
                  <a:tr h="29288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dimensionality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7912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22BCE7A-8457-A848-E714-8D4D30584A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9984650"/>
                  </p:ext>
                </p:extLst>
              </p:nvPr>
            </p:nvGraphicFramePr>
            <p:xfrm>
              <a:off x="8644831" y="186669"/>
              <a:ext cx="3271858" cy="6705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009104">
                      <a:extLst>
                        <a:ext uri="{9D8B030D-6E8A-4147-A177-3AD203B41FA5}">
                          <a16:colId xmlns:a16="http://schemas.microsoft.com/office/drawing/2014/main" val="1691333005"/>
                        </a:ext>
                      </a:extLst>
                    </a:gridCol>
                    <a:gridCol w="2262754">
                      <a:extLst>
                        <a:ext uri="{9D8B030D-6E8A-4147-A177-3AD203B41FA5}">
                          <a16:colId xmlns:a16="http://schemas.microsoft.com/office/drawing/2014/main" val="268026812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t="-3704" r="-225000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bit-width per dimension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459032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t="-103704" r="-22500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dimensionality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7912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4CE6B5-78F6-96C1-11AD-3DE54FB34CCA}"/>
                  </a:ext>
                </a:extLst>
              </p:cNvPr>
              <p:cNvSpPr txBox="1"/>
              <p:nvPr/>
            </p:nvSpPr>
            <p:spPr>
              <a:xfrm>
                <a:off x="5067899" y="6123543"/>
                <a:ext cx="712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(1)</a:t>
                </a:r>
                <a:r>
                  <a:rPr lang="en-US" dirty="0"/>
                  <a:t>.It samples the random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 </a:t>
                </a:r>
                <a:r>
                  <a:rPr lang="en-US" b="1" dirty="0"/>
                  <a:t>(2)</a:t>
                </a:r>
                <a:r>
                  <a:rPr lang="en-US" dirty="0"/>
                  <a:t>.It stores the corresponding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1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4CE6B5-78F6-96C1-11AD-3DE54FB34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899" y="6123543"/>
                <a:ext cx="7124100" cy="369332"/>
              </a:xfrm>
              <a:prstGeom prst="rect">
                <a:avLst/>
              </a:prstGeom>
              <a:blipFill>
                <a:blip r:embed="rId9"/>
                <a:stretch>
                  <a:fillRect l="-53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985F566-392F-31DF-34BA-ABBB8C0940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0581" y="1587442"/>
            <a:ext cx="6248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5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38B62-5E53-064A-6E08-01C0D7CB7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9EA3-84E1-3C5A-D6D1-E2D19863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Query Phase</a:t>
            </a:r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8FE2-DD4F-EB19-E68B-3502BDCB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0682" y="6526899"/>
            <a:ext cx="461318" cy="331101"/>
          </a:xfrm>
        </p:spPr>
        <p:txBody>
          <a:bodyPr/>
          <a:lstStyle/>
          <a:p>
            <a:fld id="{F19F6F11-1192-41BB-B490-DF53A7E38BB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占位符 44">
                <a:extLst>
                  <a:ext uri="{FF2B5EF4-FFF2-40B4-BE49-F238E27FC236}">
                    <a16:creationId xmlns:a16="http://schemas.microsoft.com/office/drawing/2014/main" id="{2E26F66D-1140-C705-667E-429073BDA6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517" y="1196522"/>
                <a:ext cx="10836965" cy="4573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How to estimate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based 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文本占位符 44">
                <a:extLst>
                  <a:ext uri="{FF2B5EF4-FFF2-40B4-BE49-F238E27FC236}">
                    <a16:creationId xmlns:a16="http://schemas.microsoft.com/office/drawing/2014/main" id="{2E26F66D-1140-C705-667E-429073BDA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17" y="1196522"/>
                <a:ext cx="10836965" cy="457354"/>
              </a:xfrm>
              <a:prstGeom prst="rect">
                <a:avLst/>
              </a:prstGeom>
              <a:blipFill>
                <a:blip r:embed="rId4"/>
                <a:stretch>
                  <a:fillRect l="-1054" t="-24324" b="-3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09D8D1C-52B3-B2BA-A4E7-0B9B4D448358}"/>
              </a:ext>
            </a:extLst>
          </p:cNvPr>
          <p:cNvGrpSpPr/>
          <p:nvPr/>
        </p:nvGrpSpPr>
        <p:grpSpPr>
          <a:xfrm>
            <a:off x="5691274" y="2505984"/>
            <a:ext cx="6197959" cy="2257237"/>
            <a:chOff x="5691274" y="2505984"/>
            <a:chExt cx="6197959" cy="22572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1B8829-ED47-075B-0F73-E34715915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3751" y="2505984"/>
              <a:ext cx="5985482" cy="166832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07FC8B-E10A-A122-615C-C89E1F215D66}"/>
                </a:ext>
              </a:extLst>
            </p:cNvPr>
            <p:cNvSpPr/>
            <p:nvPr/>
          </p:nvSpPr>
          <p:spPr>
            <a:xfrm>
              <a:off x="5915792" y="3239378"/>
              <a:ext cx="856320" cy="972306"/>
            </a:xfrm>
            <a:prstGeom prst="rect">
              <a:avLst/>
            </a:prstGeom>
            <a:noFill/>
            <a:ln w="6032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13">
                <a:solidFill>
                  <a:schemeClr val="accent6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DC1A21-C3FB-0749-7482-CEA7E2B3BFC8}"/>
                </a:ext>
              </a:extLst>
            </p:cNvPr>
            <p:cNvSpPr txBox="1"/>
            <p:nvPr/>
          </p:nvSpPr>
          <p:spPr>
            <a:xfrm>
              <a:off x="5691274" y="4366509"/>
              <a:ext cx="1305355" cy="396712"/>
            </a:xfrm>
            <a:prstGeom prst="rect">
              <a:avLst/>
            </a:prstGeom>
            <a:noFill/>
            <a:ln w="6032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8" b="1" dirty="0">
                  <a:solidFill>
                    <a:schemeClr val="accent6"/>
                  </a:solidFill>
                </a:rPr>
                <a:t>Estimator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4B39AD-9F8C-725F-585A-F46382B41AAD}"/>
                </a:ext>
              </a:extLst>
            </p:cNvPr>
            <p:cNvSpPr/>
            <p:nvPr/>
          </p:nvSpPr>
          <p:spPr>
            <a:xfrm>
              <a:off x="7099158" y="3497276"/>
              <a:ext cx="856320" cy="456509"/>
            </a:xfrm>
            <a:prstGeom prst="rect">
              <a:avLst/>
            </a:prstGeom>
            <a:noFill/>
            <a:ln w="60325">
              <a:solidFill>
                <a:srgbClr val="0432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13">
                <a:solidFill>
                  <a:srgbClr val="00B05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1F2A05-5A39-32DE-FA3E-409B84C8DB7D}"/>
                </a:ext>
              </a:extLst>
            </p:cNvPr>
            <p:cNvSpPr/>
            <p:nvPr/>
          </p:nvSpPr>
          <p:spPr>
            <a:xfrm>
              <a:off x="8258154" y="3239379"/>
              <a:ext cx="2819577" cy="972306"/>
            </a:xfrm>
            <a:prstGeom prst="rect">
              <a:avLst/>
            </a:prstGeom>
            <a:noFill/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13">
                <a:solidFill>
                  <a:srgbClr val="00B05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6AAC2C-B05F-EB84-69A4-9FA5F64DD21A}"/>
                </a:ext>
              </a:extLst>
            </p:cNvPr>
            <p:cNvSpPr txBox="1"/>
            <p:nvPr/>
          </p:nvSpPr>
          <p:spPr>
            <a:xfrm>
              <a:off x="7074788" y="4352377"/>
              <a:ext cx="880690" cy="396712"/>
            </a:xfrm>
            <a:prstGeom prst="rect">
              <a:avLst/>
            </a:prstGeom>
            <a:noFill/>
            <a:ln w="60325">
              <a:solidFill>
                <a:srgbClr val="0432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78" b="1" dirty="0">
                  <a:solidFill>
                    <a:srgbClr val="0432FF"/>
                  </a:solidFill>
                </a:rPr>
                <a:t>Target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6DCE7B-5E90-BDB0-75CB-F50309BCB286}"/>
                </a:ext>
              </a:extLst>
            </p:cNvPr>
            <p:cNvSpPr txBox="1"/>
            <p:nvPr/>
          </p:nvSpPr>
          <p:spPr>
            <a:xfrm>
              <a:off x="9291685" y="4366509"/>
              <a:ext cx="752514" cy="396712"/>
            </a:xfrm>
            <a:prstGeom prst="rect">
              <a:avLst/>
            </a:prstGeom>
            <a:noFill/>
            <a:ln w="6032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78" b="1" dirty="0">
                  <a:solidFill>
                    <a:srgbClr val="FF0000"/>
                  </a:solidFill>
                </a:rPr>
                <a:t>Error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D8078C4-7F22-F4AF-BE22-951392989F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5330107"/>
                  </p:ext>
                </p:extLst>
              </p:nvPr>
            </p:nvGraphicFramePr>
            <p:xfrm>
              <a:off x="9188652" y="269228"/>
              <a:ext cx="2772689" cy="170853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09935">
                      <a:extLst>
                        <a:ext uri="{9D8B030D-6E8A-4147-A177-3AD203B41FA5}">
                          <a16:colId xmlns:a16="http://schemas.microsoft.com/office/drawing/2014/main" val="1691333005"/>
                        </a:ext>
                      </a:extLst>
                    </a:gridCol>
                    <a:gridCol w="2262754">
                      <a:extLst>
                        <a:ext uri="{9D8B030D-6E8A-4147-A177-3AD203B41FA5}">
                          <a16:colId xmlns:a16="http://schemas.microsoft.com/office/drawing/2014/main" val="2680268124"/>
                        </a:ext>
                      </a:extLst>
                    </a:gridCol>
                  </a:tblGrid>
                  <a:tr h="28505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Calibri" panose="020F0502020204030204" pitchFamily="34" charset="0"/>
                                  </a:rPr>
                                  <m:t>𝐚</m:t>
                                </m:r>
                              </m:oMath>
                            </m:oMathPara>
                          </a14:m>
                          <a:endParaRPr lang="en-US" sz="1600" b="1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data vector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4590324"/>
                      </a:ext>
                    </a:extLst>
                  </a:tr>
                  <a:tr h="28505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oMath>
                            </m:oMathPara>
                          </a14:m>
                          <a:endParaRPr lang="en-US" sz="1600" b="1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query vector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791290"/>
                      </a:ext>
                    </a:extLst>
                  </a:tr>
                  <a:tr h="28505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  <m:t>𝐚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b="1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</m:ctrlPr>
                                  </m:funcPr>
                                  <m:fNam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1600" b="1" i="1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b="1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  <m:t>𝐚</m:t>
                                        </m:r>
                                      </m:e>
                                    </m:acc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</a:rPr>
                                      <m:t>≔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  <m:t>arg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limLow>
                                          <m:limLowPr>
                                            <m:ctrlP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600" b="0" i="0" smtClean="0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max</m:t>
                                            </m:r>
                                          </m:e>
                                          <m:lim>
                                            <m:r>
                                              <a:rPr lang="en-US" altLang="zh-CN" sz="1600" b="1" i="0" smtClean="0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𝐜</m:t>
                                            </m:r>
                                            <m: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∈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𝑟𝑎𝑛𝑑</m:t>
                                                </m:r>
                                              </m:sub>
                                            </m:sSub>
                                          </m:lim>
                                        </m:limLow>
                                      </m:fName>
                                      <m:e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 b="1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𝐱</m:t>
                                            </m:r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1600" b="1" i="0" smtClean="0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𝐜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261455"/>
                      </a:ext>
                    </a:extLst>
                  </a:tr>
                  <a:tr h="28505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1600" b="1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0" smtClean="0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Calibri" panose="020F0502020204030204" pitchFamily="34" charset="0"/>
                                  </a:rPr>
                                  <m:t>𝐞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Calibri" panose="020F0502020204030204" pitchFamily="34" charset="0"/>
                                  </a:rPr>
                                  <m:t>≔</m:t>
                                </m:r>
                                <m:f>
                                  <m:f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b="1" i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  <m:t>𝐱</m:t>
                                    </m:r>
                                    <m:r>
                                      <a:rPr lang="en-US" altLang="zh-CN" sz="1600" b="1" i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  <m:t> −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1" i="0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  <m:t>𝐚</m:t>
                                        </m:r>
                                        <m:r>
                                          <a:rPr lang="en-US" altLang="zh-CN" sz="1600" b="1" i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1600" b="1" i="0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  <m:r>
                                      <a:rPr lang="en-US" altLang="zh-CN" sz="1600" b="1" i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altLang="zh-CN" sz="1600" b="1" i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  <m:t>𝐚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altLang="zh-CN" sz="1600" i="1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1" i="0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altLang="zh-CN" sz="1600" b="1" i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  <m:t> −</m:t>
                                        </m:r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altLang="zh-CN" sz="1600" b="1" i="1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 b="1" i="0" smtClean="0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𝐚</m:t>
                                            </m:r>
                                            <m:r>
                                              <a:rPr lang="en-US" altLang="zh-CN" sz="1600" b="1" i="0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1600" b="1" i="0" smtClean="0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𝐱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1600" b="1" i="0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0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  <m:t>𝐚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008302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6D8078C4-7F22-F4AF-BE22-951392989F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5330107"/>
                  </p:ext>
                </p:extLst>
              </p:nvPr>
            </p:nvGraphicFramePr>
            <p:xfrm>
              <a:off x="9188652" y="269228"/>
              <a:ext cx="2772689" cy="170853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09935">
                      <a:extLst>
                        <a:ext uri="{9D8B030D-6E8A-4147-A177-3AD203B41FA5}">
                          <a16:colId xmlns:a16="http://schemas.microsoft.com/office/drawing/2014/main" val="1691333005"/>
                        </a:ext>
                      </a:extLst>
                    </a:gridCol>
                    <a:gridCol w="2262754">
                      <a:extLst>
                        <a:ext uri="{9D8B030D-6E8A-4147-A177-3AD203B41FA5}">
                          <a16:colId xmlns:a16="http://schemas.microsoft.com/office/drawing/2014/main" val="268026812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500" t="-7692" r="-452500" b="-4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data vector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459032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500" t="-103704" r="-452500" b="-3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query vector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791290"/>
                      </a:ext>
                    </a:extLst>
                  </a:tr>
                  <a:tr h="4413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500" t="-157143" r="-452500" b="-14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2905" t="-157143" r="-1117" b="-14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261455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500" t="-191489" r="-452500" b="-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2905" t="-191489" r="-1117" b="-10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08302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 descr="A diagram of a circle with points and lines&#10;&#10;AI-generated content may be incorrect.">
            <a:extLst>
              <a:ext uri="{FF2B5EF4-FFF2-40B4-BE49-F238E27FC236}">
                <a16:creationId xmlns:a16="http://schemas.microsoft.com/office/drawing/2014/main" id="{C57FF29D-952B-3D17-9EC7-259F4B07E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5"/>
          <a:stretch>
            <a:fillRect/>
          </a:stretch>
        </p:blipFill>
        <p:spPr>
          <a:xfrm>
            <a:off x="425208" y="2195703"/>
            <a:ext cx="5163538" cy="3059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25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BBA4D-ECF8-7051-44FD-77D46619C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AB8A6-2389-7E73-BAC2-ACFB1EF21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829" y="3659918"/>
            <a:ext cx="5922981" cy="20294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67CBFF-84A6-9E2B-1EE2-3C03D7273541}"/>
              </a:ext>
            </a:extLst>
          </p:cNvPr>
          <p:cNvSpPr/>
          <p:nvPr/>
        </p:nvSpPr>
        <p:spPr>
          <a:xfrm>
            <a:off x="2729106" y="3629572"/>
            <a:ext cx="2758699" cy="972306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13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40E86-608C-C1D9-5E61-D7A4247C8FC4}"/>
              </a:ext>
            </a:extLst>
          </p:cNvPr>
          <p:cNvSpPr txBox="1"/>
          <p:nvPr/>
        </p:nvSpPr>
        <p:spPr>
          <a:xfrm>
            <a:off x="3732198" y="4732230"/>
            <a:ext cx="752514" cy="39671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978" b="1" dirty="0">
                <a:solidFill>
                  <a:srgbClr val="FF0000"/>
                </a:solidFill>
              </a:rPr>
              <a:t>Error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F8C25-60B8-FAA6-E51B-C95941C3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Query Phase</a:t>
            </a:r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8F154-6FDD-8696-CDDE-DAD9DADC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0682" y="6526899"/>
            <a:ext cx="461318" cy="331101"/>
          </a:xfrm>
        </p:spPr>
        <p:txBody>
          <a:bodyPr/>
          <a:lstStyle/>
          <a:p>
            <a:fld id="{F19F6F11-1192-41BB-B490-DF53A7E38BB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占位符 44">
                <a:extLst>
                  <a:ext uri="{FF2B5EF4-FFF2-40B4-BE49-F238E27FC236}">
                    <a16:creationId xmlns:a16="http://schemas.microsoft.com/office/drawing/2014/main" id="{01A0910B-3A48-5539-E834-DD45DFCF30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514" y="1311956"/>
                <a:ext cx="10836965" cy="4573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How small is the error?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Insight:</a:t>
                </a:r>
                <a:endParaRPr lang="en-US" b="1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randomly rotate a set of unit vectors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choose the vector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1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𝐚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dirty="0"/>
                  <a:t>whose projection onto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maximized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the choice is irrelevant to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r>
                  <a:rPr lang="en-US" b="1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  <m:t>𝐚</m:t>
                            </m:r>
                          </m:e>
                        </m:acc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behaves like random projection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文本占位符 44">
                <a:extLst>
                  <a:ext uri="{FF2B5EF4-FFF2-40B4-BE49-F238E27FC236}">
                    <a16:creationId xmlns:a16="http://schemas.microsoft.com/office/drawing/2014/main" id="{01A0910B-3A48-5539-E834-DD45DFCF3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14" y="1311956"/>
                <a:ext cx="10836965" cy="457354"/>
              </a:xfrm>
              <a:prstGeom prst="rect">
                <a:avLst/>
              </a:prstGeom>
              <a:blipFill>
                <a:blip r:embed="rId5"/>
                <a:stretch>
                  <a:fillRect l="-1054" t="-21622" b="-39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0315861E-271E-CDBF-AB3C-2ADA5A95EC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8386943"/>
                  </p:ext>
                </p:extLst>
              </p:nvPr>
            </p:nvGraphicFramePr>
            <p:xfrm>
              <a:off x="7964593" y="101588"/>
              <a:ext cx="4103701" cy="204381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54726">
                      <a:extLst>
                        <a:ext uri="{9D8B030D-6E8A-4147-A177-3AD203B41FA5}">
                          <a16:colId xmlns:a16="http://schemas.microsoft.com/office/drawing/2014/main" val="1691333005"/>
                        </a:ext>
                      </a:extLst>
                    </a:gridCol>
                    <a:gridCol w="3348975">
                      <a:extLst>
                        <a:ext uri="{9D8B030D-6E8A-4147-A177-3AD203B41FA5}">
                          <a16:colId xmlns:a16="http://schemas.microsoft.com/office/drawing/2014/main" val="2680268124"/>
                        </a:ext>
                      </a:extLst>
                    </a:gridCol>
                  </a:tblGrid>
                  <a:tr h="28505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Calibri" panose="020F0502020204030204" pitchFamily="34" charset="0"/>
                                  </a:rPr>
                                  <m:t>𝐚</m:t>
                                </m:r>
                              </m:oMath>
                            </m:oMathPara>
                          </a14:m>
                          <a:endParaRPr lang="en-US" sz="1600" b="1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data vector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4590324"/>
                      </a:ext>
                    </a:extLst>
                  </a:tr>
                  <a:tr h="28505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oMath>
                            </m:oMathPara>
                          </a14:m>
                          <a:endParaRPr lang="en-US" sz="1600" b="1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query vector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791290"/>
                      </a:ext>
                    </a:extLst>
                  </a:tr>
                  <a:tr h="28505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  <m:t>𝐚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b="1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</m:ctrlPr>
                                  </m:funcPr>
                                  <m:fNam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1600" b="1" i="1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b="1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  <m:t>𝐚</m:t>
                                        </m:r>
                                      </m:e>
                                    </m:acc>
                                    <m:r>
                                      <a:rPr lang="en-US" sz="1600" b="1" i="0" smtClean="0">
                                        <a:latin typeface="Cambria Math" panose="02040503050406030204" pitchFamily="18" charset="0"/>
                                      </a:rPr>
                                      <m:t>≔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  <m:t>arg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limLow>
                                          <m:limLowPr>
                                            <m:ctrlP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600" b="0" i="0" smtClean="0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max</m:t>
                                            </m:r>
                                          </m:e>
                                          <m:lim>
                                            <m:r>
                                              <a:rPr lang="en-US" altLang="zh-CN" sz="1600" b="1" i="0" smtClean="0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𝐜</m:t>
                                            </m:r>
                                            <m: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∈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𝑟𝑎𝑛𝑑</m:t>
                                                </m:r>
                                              </m:sub>
                                            </m:sSub>
                                          </m:lim>
                                        </m:limLow>
                                      </m:fName>
                                      <m:e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 b="1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𝐱</m:t>
                                            </m:r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1600" b="1" i="0" smtClean="0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𝐜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261455"/>
                      </a:ext>
                    </a:extLst>
                  </a:tr>
                  <a:tr h="28505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1600" b="1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0" smtClean="0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Calibri" panose="020F0502020204030204" pitchFamily="34" charset="0"/>
                                  </a:rPr>
                                  <m:t>𝐞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Calibri" panose="020F0502020204030204" pitchFamily="34" charset="0"/>
                                  </a:rPr>
                                  <m:t>≔</m:t>
                                </m:r>
                                <m:f>
                                  <m:f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b="1" i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  <m:t>𝐱</m:t>
                                    </m:r>
                                    <m:r>
                                      <a:rPr lang="en-US" altLang="zh-CN" sz="1600" b="1" i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  <m:t> −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altLang="zh-CN" sz="1600" b="1" i="1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1" i="0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  <m:t>𝐚</m:t>
                                        </m:r>
                                        <m:r>
                                          <a:rPr lang="en-US" altLang="zh-CN" sz="1600" b="1" i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1600" b="1" i="0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  <m:t>𝐱</m:t>
                                        </m:r>
                                      </m:e>
                                    </m:d>
                                    <m:r>
                                      <a:rPr lang="en-US" altLang="zh-CN" sz="1600" b="1" i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  <m:t> </m:t>
                                    </m:r>
                                    <m:r>
                                      <a:rPr lang="en-US" altLang="zh-CN" sz="1600" b="1" i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  <m:t>𝐚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altLang="zh-CN" sz="1600" i="1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1" i="0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altLang="zh-CN" sz="1600" b="1" i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  <m:t> −</m:t>
                                        </m:r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altLang="zh-CN" sz="1600" b="1" i="1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 b="1" i="0" smtClean="0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𝐚</m:t>
                                            </m:r>
                                            <m:r>
                                              <a:rPr lang="en-US" altLang="zh-CN" sz="1600" b="1" i="0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1600" b="1" i="0" smtClean="0">
                                                <a:latin typeface="Cambria Math" panose="02040503050406030204" pitchFamily="18" charset="0"/>
                                                <a:ea typeface="Microsoft YaHei" panose="020B0503020204020204" pitchFamily="34" charset="-122"/>
                                                <a:cs typeface="Calibri" panose="020F0502020204030204" pitchFamily="34" charset="0"/>
                                              </a:rPr>
                                              <m:t>𝐱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1600" b="1" i="0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1600" b="1" i="0" smtClean="0">
                                            <a:latin typeface="Cambria Math" panose="02040503050406030204" pitchFamily="18" charset="0"/>
                                            <a:ea typeface="Microsoft YaHei" panose="020B0503020204020204" pitchFamily="34" charset="-122"/>
                                            <a:cs typeface="Calibri" panose="020F0502020204030204" pitchFamily="34" charset="0"/>
                                          </a:rPr>
                                          <m:t>𝐚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00830203"/>
                      </a:ext>
                    </a:extLst>
                  </a:tr>
                  <a:tr h="28505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𝐠</m:t>
                                </m:r>
                              </m:oMath>
                            </m:oMathPara>
                          </a14:m>
                          <a:endParaRPr lang="en-US" sz="1600" b="1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𝐠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𝒩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16667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0315861E-271E-CDBF-AB3C-2ADA5A95EC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8386943"/>
                  </p:ext>
                </p:extLst>
              </p:nvPr>
            </p:nvGraphicFramePr>
            <p:xfrm>
              <a:off x="7964593" y="101588"/>
              <a:ext cx="4103701" cy="204381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754726">
                      <a:extLst>
                        <a:ext uri="{9D8B030D-6E8A-4147-A177-3AD203B41FA5}">
                          <a16:colId xmlns:a16="http://schemas.microsoft.com/office/drawing/2014/main" val="1691333005"/>
                        </a:ext>
                      </a:extLst>
                    </a:gridCol>
                    <a:gridCol w="3348975">
                      <a:extLst>
                        <a:ext uri="{9D8B030D-6E8A-4147-A177-3AD203B41FA5}">
                          <a16:colId xmlns:a16="http://schemas.microsoft.com/office/drawing/2014/main" val="268026812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667" t="-3704" r="-441667" b="-5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data vector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459032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667" t="-107692" r="-441667" b="-4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query vector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791290"/>
                      </a:ext>
                    </a:extLst>
                  </a:tr>
                  <a:tr h="4413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667" t="-154286" r="-441667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3106" t="-154286" r="-379" b="-2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261455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667" t="-189362" r="-441667" b="-61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3106" t="-189362" r="-379" b="-617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08302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667" t="-503704" r="-441667" b="-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3106" t="-503704" r="-379" b="-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166675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C06501E-E8FE-1291-1B56-CCABB97A07CE}"/>
              </a:ext>
            </a:extLst>
          </p:cNvPr>
          <p:cNvGrpSpPr/>
          <p:nvPr/>
        </p:nvGrpSpPr>
        <p:grpSpPr>
          <a:xfrm>
            <a:off x="7289509" y="3753216"/>
            <a:ext cx="4647267" cy="848662"/>
            <a:chOff x="7289509" y="3753216"/>
            <a:chExt cx="4647267" cy="84866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C1622A9-2850-8102-410A-EE2FF92EDD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9509" y="4122548"/>
              <a:ext cx="464949" cy="47933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E7BFB73-2A3F-15AD-761C-A1ADBB20A673}"/>
                    </a:ext>
                  </a:extLst>
                </p:cNvPr>
                <p:cNvSpPr txBox="1"/>
                <p:nvPr/>
              </p:nvSpPr>
              <p:spPr>
                <a:xfrm>
                  <a:off x="7747424" y="3753216"/>
                  <a:ext cx="4189352" cy="369332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decreases exponentially with respect to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E7BFB73-2A3F-15AD-761C-A1ADBB20A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7424" y="3753216"/>
                  <a:ext cx="418935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205" t="-6667" b="-26667"/>
                  </a:stretch>
                </a:blipFill>
                <a:ln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216524-8D14-3AFD-2DDC-62DF3D417921}"/>
              </a:ext>
            </a:extLst>
          </p:cNvPr>
          <p:cNvGrpSpPr/>
          <p:nvPr/>
        </p:nvGrpSpPr>
        <p:grpSpPr>
          <a:xfrm>
            <a:off x="7964593" y="5546044"/>
            <a:ext cx="2685768" cy="866024"/>
            <a:chOff x="7964593" y="5546044"/>
            <a:chExt cx="2685768" cy="86602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28ED7CB-6249-C29C-9DB9-14AFF4890A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88872" y="5546044"/>
              <a:ext cx="359077" cy="433012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ADDD5A7-16BF-A48C-9053-A25C4DDB15A0}"/>
                    </a:ext>
                  </a:extLst>
                </p:cNvPr>
                <p:cNvSpPr txBox="1"/>
                <p:nvPr/>
              </p:nvSpPr>
              <p:spPr>
                <a:xfrm>
                  <a:off x="7964593" y="5979056"/>
                  <a:ext cx="2685768" cy="433012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bounded by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func>
                            </m:e>
                          </m:rad>
                        </m:e>
                      </m:d>
                    </m:oMath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ADDD5A7-16BF-A48C-9053-A25C4DDB15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4593" y="5979056"/>
                  <a:ext cx="2685768" cy="433012"/>
                </a:xfrm>
                <a:prstGeom prst="rect">
                  <a:avLst/>
                </a:prstGeom>
                <a:blipFill>
                  <a:blip r:embed="rId8"/>
                  <a:stretch>
                    <a:fillRect l="-1402" b="-13889"/>
                  </a:stretch>
                </a:blipFill>
                <a:ln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55477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2E0EA-E58C-567B-E469-F7311B3A7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9908-6A7B-E791-E5C9-7E44F134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Optimality</a:t>
            </a:r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400A6-B7C3-81B3-7878-3DDF8E01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0682" y="6526899"/>
            <a:ext cx="461318" cy="331101"/>
          </a:xfrm>
        </p:spPr>
        <p:txBody>
          <a:bodyPr/>
          <a:lstStyle/>
          <a:p>
            <a:fld id="{F19F6F11-1192-41BB-B490-DF53A7E38BB8}" type="slidenum">
              <a:rPr lang="en-US" smtClean="0"/>
              <a:t>16</a:t>
            </a:fld>
            <a:endParaRPr lang="en-US"/>
          </a:p>
        </p:txBody>
      </p:sp>
      <p:sp>
        <p:nvSpPr>
          <p:cNvPr id="16" name="文本占位符 44">
            <a:extLst>
              <a:ext uri="{FF2B5EF4-FFF2-40B4-BE49-F238E27FC236}">
                <a16:creationId xmlns:a16="http://schemas.microsoft.com/office/drawing/2014/main" id="{F30D94DC-2E22-D927-A285-AEEA0E33CADF}"/>
              </a:ext>
            </a:extLst>
          </p:cNvPr>
          <p:cNvSpPr txBox="1">
            <a:spLocks/>
          </p:cNvSpPr>
          <p:nvPr/>
        </p:nvSpPr>
        <p:spPr>
          <a:xfrm>
            <a:off x="677514" y="1311956"/>
            <a:ext cx="10836965" cy="457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The error bound achieves the optimality by </a:t>
            </a: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[Alon-</a:t>
            </a:r>
            <a:r>
              <a:rPr lang="en-US" kern="1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Klartag</a:t>
            </a: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’17]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占位符 44">
                <a:extLst>
                  <a:ext uri="{FF2B5EF4-FFF2-40B4-BE49-F238E27FC236}">
                    <a16:creationId xmlns:a16="http://schemas.microsoft.com/office/drawing/2014/main" id="{AD8CC1C5-919C-E3F7-DBBD-979BEA49FF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514" y="5546043"/>
                <a:ext cx="10836965" cy="4573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It can be applied together with JL Lemma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≥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. </a:t>
                </a:r>
                <a:endParaRPr lang="en-US" kern="1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占位符 44">
                <a:extLst>
                  <a:ext uri="{FF2B5EF4-FFF2-40B4-BE49-F238E27FC236}">
                    <a16:creationId xmlns:a16="http://schemas.microsoft.com/office/drawing/2014/main" id="{AD8CC1C5-919C-E3F7-DBBD-979BEA49F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14" y="5546043"/>
                <a:ext cx="10836965" cy="457354"/>
              </a:xfrm>
              <a:prstGeom prst="rect">
                <a:avLst/>
              </a:prstGeom>
              <a:blipFill>
                <a:blip r:embed="rId4"/>
                <a:stretch>
                  <a:fillRect l="-1054" t="-2703" b="-5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D0B4D7B-B68C-8C3D-927B-814FD79E3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81" y="2278178"/>
            <a:ext cx="9753430" cy="27589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9749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D3A98-F47D-BFEA-0B07-57A905756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AF591C4-5F8F-FF71-11C0-7B76239D5B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4130" r="85246"/>
          <a:stretch>
            <a:fillRect/>
          </a:stretch>
        </p:blipFill>
        <p:spPr>
          <a:xfrm>
            <a:off x="8914256" y="598798"/>
            <a:ext cx="883125" cy="932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E74D92-A07D-D786-12EC-0E014C506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Query Phase</a:t>
            </a:r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2D549-FB89-7184-E941-CA04A5AC5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0682" y="6526899"/>
            <a:ext cx="461318" cy="331101"/>
          </a:xfrm>
        </p:spPr>
        <p:txBody>
          <a:bodyPr/>
          <a:lstStyle/>
          <a:p>
            <a:fld id="{F19F6F11-1192-41BB-B490-DF53A7E38BB8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占位符 44">
                <a:extLst>
                  <a:ext uri="{FF2B5EF4-FFF2-40B4-BE49-F238E27FC236}">
                    <a16:creationId xmlns:a16="http://schemas.microsoft.com/office/drawing/2014/main" id="{BA92A1EE-F7CD-1674-EBC6-D6560416E7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516" y="1264920"/>
                <a:ext cx="10836965" cy="4573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How to compute the estimator in practice?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200" b="1" i="0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𝐚</m:t>
                        </m:r>
                        <m:r>
                          <a:rPr lang="en-US" altLang="zh-CN" sz="2200" b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altLang="zh-CN" sz="2200" b="1" i="1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200" b="1" i="0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  <m:t>𝐚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is irrelevant to the query: precompute &amp; store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CN" sz="2200" b="1" i="1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200" b="1" i="0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  <m:t>𝐚</m:t>
                            </m:r>
                          </m:e>
                        </m:acc>
                        <m:r>
                          <a:rPr lang="en-US" altLang="zh-CN" sz="2200" b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sz="2200" b="1" i="0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can be reduced to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200" b="1" i="0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en-US" altLang="zh-CN" sz="2200" b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200" b="1" i="1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zh-CN" sz="2200" b="1" i="1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altLang="zh-CN" sz="2200" b="1" i="0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altLang="zh-CN" sz="2200" b="1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𝐮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Calibri" panose="020F0502020204030204" pitchFamily="34" charset="0"/>
                                  </a:rPr>
                                  <m:t>𝐵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𝐷</m:t>
                        </m:r>
                      </m:sup>
                    </m:sSup>
                  </m:oMath>
                </a14:m>
                <a:endParaRPr lang="en-US" altLang="zh-CN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Practical Implementation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Asymmetric Quantization</a:t>
                </a:r>
              </a:p>
              <a:p>
                <a:pPr marL="1200150" lvl="2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E.g., 1-bit data &amp; 4-bit query</a:t>
                </a:r>
              </a:p>
              <a:p>
                <a:pPr marL="1200150" lvl="2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decompose 4-bit vectors into 4 binary vectors</a:t>
                </a:r>
              </a:p>
              <a:p>
                <a:pPr marL="1200150" lvl="2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compute inner product using </a:t>
                </a:r>
                <a:r>
                  <a:rPr lang="en-US" altLang="zh-CN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bitwise operations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altLang="zh-CN" b="1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altLang="zh-CN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文本占位符 44">
                <a:extLst>
                  <a:ext uri="{FF2B5EF4-FFF2-40B4-BE49-F238E27FC236}">
                    <a16:creationId xmlns:a16="http://schemas.microsoft.com/office/drawing/2014/main" id="{BA92A1EE-F7CD-1674-EBC6-D6560416E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16" y="1264920"/>
                <a:ext cx="10836965" cy="457354"/>
              </a:xfrm>
              <a:prstGeom prst="rect">
                <a:avLst/>
              </a:prstGeom>
              <a:blipFill>
                <a:blip r:embed="rId5"/>
                <a:stretch>
                  <a:fillRect l="-1054" t="-21622" b="-80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82F372-74E7-9487-8664-188C9E8004F5}"/>
                  </a:ext>
                </a:extLst>
              </p:cNvPr>
              <p:cNvSpPr txBox="1"/>
              <p:nvPr/>
            </p:nvSpPr>
            <p:spPr>
              <a:xfrm>
                <a:off x="3997028" y="5873298"/>
                <a:ext cx="81949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ea typeface="Microsoft YaHei" panose="020B0503020204020204" pitchFamily="34" charset="-122"/>
                    <a:cs typeface="Calibri" panose="020F0502020204030204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⊤</m:t>
                        </m:r>
                      </m:sup>
                    </m:sSup>
                    <m:r>
                      <a:rPr lang="en-US" altLang="zh-CN" b="1" i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𝐱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can be computed when a query comes and shared by all distance computations.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82F372-74E7-9487-8664-188C9E800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028" y="5873298"/>
                <a:ext cx="8194972" cy="369332"/>
              </a:xfrm>
              <a:prstGeom prst="rect">
                <a:avLst/>
              </a:prstGeom>
              <a:blipFill>
                <a:blip r:embed="rId6"/>
                <a:stretch>
                  <a:fillRect l="-618" t="-6667" r="-30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AEC6DAF-B028-D5F9-5B53-49B32606E0BB}"/>
              </a:ext>
            </a:extLst>
          </p:cNvPr>
          <p:cNvGrpSpPr/>
          <p:nvPr/>
        </p:nvGrpSpPr>
        <p:grpSpPr>
          <a:xfrm>
            <a:off x="8689738" y="600819"/>
            <a:ext cx="1305355" cy="1523843"/>
            <a:chOff x="5691274" y="4410546"/>
            <a:chExt cx="1305355" cy="15238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D6F050-5DAC-0CC7-6E26-0794A61A4DD7}"/>
                </a:ext>
              </a:extLst>
            </p:cNvPr>
            <p:cNvSpPr/>
            <p:nvPr/>
          </p:nvSpPr>
          <p:spPr>
            <a:xfrm>
              <a:off x="5915792" y="4410546"/>
              <a:ext cx="856320" cy="972306"/>
            </a:xfrm>
            <a:prstGeom prst="rect">
              <a:avLst/>
            </a:prstGeom>
            <a:noFill/>
            <a:ln w="6032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13">
                <a:solidFill>
                  <a:schemeClr val="accent6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87F71D-0DAA-5015-9E57-45C179F8A45A}"/>
                </a:ext>
              </a:extLst>
            </p:cNvPr>
            <p:cNvSpPr txBox="1"/>
            <p:nvPr/>
          </p:nvSpPr>
          <p:spPr>
            <a:xfrm>
              <a:off x="5691274" y="5537677"/>
              <a:ext cx="1305355" cy="396712"/>
            </a:xfrm>
            <a:prstGeom prst="rect">
              <a:avLst/>
            </a:prstGeom>
            <a:noFill/>
            <a:ln w="6032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78" b="1" dirty="0">
                  <a:solidFill>
                    <a:schemeClr val="accent6"/>
                  </a:solidFill>
                </a:rPr>
                <a:t>Estimator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0C2796-4D81-490A-8049-3FEA8D330CCB}"/>
              </a:ext>
            </a:extLst>
          </p:cNvPr>
          <p:cNvGrpSpPr/>
          <p:nvPr/>
        </p:nvGrpSpPr>
        <p:grpSpPr>
          <a:xfrm>
            <a:off x="7295681" y="2888561"/>
            <a:ext cx="4435001" cy="2724857"/>
            <a:chOff x="7295681" y="3116095"/>
            <a:chExt cx="4435001" cy="27248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803718D-0FD2-C28C-E035-062D84BED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1195"/>
            <a:stretch>
              <a:fillRect/>
            </a:stretch>
          </p:blipFill>
          <p:spPr>
            <a:xfrm>
              <a:off x="8009292" y="3429000"/>
              <a:ext cx="2804362" cy="241195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DE5861-2FA2-27D6-093B-48AEDA3EA224}"/>
                </a:ext>
              </a:extLst>
            </p:cNvPr>
            <p:cNvSpPr txBox="1"/>
            <p:nvPr/>
          </p:nvSpPr>
          <p:spPr>
            <a:xfrm>
              <a:off x="10804082" y="4091668"/>
              <a:ext cx="926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query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2B19E4-67E8-9393-E5A4-C832E72F7A1F}"/>
                </a:ext>
              </a:extLst>
            </p:cNvPr>
            <p:cNvSpPr txBox="1"/>
            <p:nvPr/>
          </p:nvSpPr>
          <p:spPr>
            <a:xfrm>
              <a:off x="10813654" y="5290904"/>
              <a:ext cx="7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data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5C4199C-56D7-C79D-1347-CE74B115F738}"/>
                </a:ext>
              </a:extLst>
            </p:cNvPr>
            <p:cNvCxnSpPr>
              <a:cxnSpLocks/>
            </p:cNvCxnSpPr>
            <p:nvPr/>
          </p:nvCxnSpPr>
          <p:spPr>
            <a:xfrm>
              <a:off x="7922077" y="3309382"/>
              <a:ext cx="289157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585026-FD3C-FE7F-5BFB-8A63A3876D83}"/>
                </a:ext>
              </a:extLst>
            </p:cNvPr>
            <p:cNvSpPr txBox="1"/>
            <p:nvPr/>
          </p:nvSpPr>
          <p:spPr>
            <a:xfrm>
              <a:off x="10762753" y="3116095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dim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4A42B09-329D-9C40-81D9-5816D5E65BC5}"/>
                </a:ext>
              </a:extLst>
            </p:cNvPr>
            <p:cNvCxnSpPr>
              <a:cxnSpLocks/>
            </p:cNvCxnSpPr>
            <p:nvPr/>
          </p:nvCxnSpPr>
          <p:spPr>
            <a:xfrm>
              <a:off x="7922077" y="3309382"/>
              <a:ext cx="0" cy="20362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1E6236-2BD3-0BD1-D70A-3094F346E7C5}"/>
                </a:ext>
              </a:extLst>
            </p:cNvPr>
            <p:cNvSpPr txBox="1"/>
            <p:nvPr/>
          </p:nvSpPr>
          <p:spPr>
            <a:xfrm>
              <a:off x="7295681" y="5027074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0B5C5B4-8BA4-C3E9-824F-C107950B94C0}"/>
              </a:ext>
            </a:extLst>
          </p:cNvPr>
          <p:cNvSpPr txBox="1"/>
          <p:nvPr/>
        </p:nvSpPr>
        <p:spPr>
          <a:xfrm>
            <a:off x="3682717" y="6133178"/>
            <a:ext cx="8544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ea typeface="Microsoft YaHei" panose="020B0503020204020204" pitchFamily="34" charset="-122"/>
                <a:cs typeface="Calibri" panose="020F0502020204030204" pitchFamily="34" charset="0"/>
              </a:rPr>
              <a:t>** </a:t>
            </a:r>
            <a:r>
              <a:rPr lang="en-US" dirty="0"/>
              <a:t>The query vector can be quantized via RaBitQ or the naïve uniform scalar quantization.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9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C303B-381F-13B6-70B3-42F08F69A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61A3-9FDE-EB53-3349-432CB92C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sz="3600" dirty="0"/>
              <a:t>Incremental Distance Estimation</a:t>
            </a:r>
            <a:endParaRPr lang="zh-HK" alt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7C6DC-4991-968D-88C9-8FF336FB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0682" y="6526899"/>
            <a:ext cx="461318" cy="331101"/>
          </a:xfrm>
        </p:spPr>
        <p:txBody>
          <a:bodyPr/>
          <a:lstStyle/>
          <a:p>
            <a:fld id="{F19F6F11-1192-41BB-B490-DF53A7E38BB8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占位符 44">
                <a:extLst>
                  <a:ext uri="{FF2B5EF4-FFF2-40B4-BE49-F238E27FC236}">
                    <a16:creationId xmlns:a16="http://schemas.microsoft.com/office/drawing/2014/main" id="{A5F33037-1316-E4A6-ED3A-5FED16F67B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584" y="1302819"/>
                <a:ext cx="10296832" cy="23862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6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Split a sketch/code into a binary code and an ex-code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binary code: the most significant bits of all coordinates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ex-code: the remaining bits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E.g., 4-bit data = 1-bit binary code + 3-bit ex-code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The binary code exactly equals the code of 1-bit RaBitQ.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6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Incremental Distance Estimation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use the binary code to compute a coarse distance (as coarse as 1-bit RaBitQ)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when necessary, use the ex-code to refine the accuracy (to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-bit RaBitQ)</a:t>
                </a:r>
              </a:p>
            </p:txBody>
          </p:sp>
        </mc:Choice>
        <mc:Fallback xmlns="">
          <p:sp>
            <p:nvSpPr>
              <p:cNvPr id="9" name="文本占位符 44">
                <a:extLst>
                  <a:ext uri="{FF2B5EF4-FFF2-40B4-BE49-F238E27FC236}">
                    <a16:creationId xmlns:a16="http://schemas.microsoft.com/office/drawing/2014/main" id="{A5F33037-1316-E4A6-ED3A-5FED16F67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84" y="1302819"/>
                <a:ext cx="10296832" cy="2386214"/>
              </a:xfrm>
              <a:prstGeom prst="rect">
                <a:avLst/>
              </a:prstGeom>
              <a:blipFill>
                <a:blip r:embed="rId4"/>
                <a:stretch>
                  <a:fillRect l="-862" t="-3704" b="-35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8F46FC7-0B0C-85F6-E015-48DDDA0D7653}"/>
              </a:ext>
            </a:extLst>
          </p:cNvPr>
          <p:cNvGrpSpPr/>
          <p:nvPr/>
        </p:nvGrpSpPr>
        <p:grpSpPr>
          <a:xfrm>
            <a:off x="2921716" y="4621049"/>
            <a:ext cx="7242648" cy="1707223"/>
            <a:chOff x="2447597" y="1019488"/>
            <a:chExt cx="7242648" cy="17072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5EEF61-77FA-D1CB-79F6-666F0CC81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2473" t="2903" r="50697" b="18358"/>
            <a:stretch>
              <a:fillRect/>
            </a:stretch>
          </p:blipFill>
          <p:spPr>
            <a:xfrm>
              <a:off x="3276379" y="1092226"/>
              <a:ext cx="2329787" cy="155493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A398F3-2CD9-D38E-1B0C-FF6D9F1DCBD9}"/>
                </a:ext>
              </a:extLst>
            </p:cNvPr>
            <p:cNvSpPr txBox="1"/>
            <p:nvPr/>
          </p:nvSpPr>
          <p:spPr>
            <a:xfrm>
              <a:off x="8386811" y="2269865"/>
              <a:ext cx="1303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binary code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1AEAAE-F4B6-7244-512F-94499EB99025}"/>
                </a:ext>
              </a:extLst>
            </p:cNvPr>
            <p:cNvSpPr txBox="1"/>
            <p:nvPr/>
          </p:nvSpPr>
          <p:spPr>
            <a:xfrm>
              <a:off x="8422270" y="1459242"/>
              <a:ext cx="914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ex-code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544EBAE-44FE-FA20-9D69-A0A596E69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3169" b="13549"/>
            <a:stretch>
              <a:fillRect/>
            </a:stretch>
          </p:blipFill>
          <p:spPr>
            <a:xfrm>
              <a:off x="6057024" y="1019488"/>
              <a:ext cx="2329787" cy="170722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E243DB-7B93-6A31-9C0E-C0480E8F9F24}"/>
                </a:ext>
              </a:extLst>
            </p:cNvPr>
            <p:cNvSpPr txBox="1"/>
            <p:nvPr/>
          </p:nvSpPr>
          <p:spPr>
            <a:xfrm>
              <a:off x="2447597" y="1688433"/>
              <a:ext cx="7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data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8856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9F9B-9715-4B02-11A8-AADD15679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0E67-9364-5CE1-3387-7FD55BF1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sz="3600" dirty="0"/>
              <a:t>Advantage in System Design</a:t>
            </a:r>
            <a:endParaRPr lang="zh-HK" alt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A8CD1-0697-A07F-8078-D69BE0FD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0682" y="6526899"/>
            <a:ext cx="461318" cy="331101"/>
          </a:xfrm>
        </p:spPr>
        <p:txBody>
          <a:bodyPr/>
          <a:lstStyle/>
          <a:p>
            <a:fld id="{F19F6F11-1192-41BB-B490-DF53A7E38BB8}" type="slidenum">
              <a:rPr lang="en-US" smtClean="0"/>
              <a:t>19</a:t>
            </a:fld>
            <a:endParaRPr lang="en-US"/>
          </a:p>
        </p:txBody>
      </p:sp>
      <p:sp>
        <p:nvSpPr>
          <p:cNvPr id="9" name="文本占位符 44">
            <a:extLst>
              <a:ext uri="{FF2B5EF4-FFF2-40B4-BE49-F238E27FC236}">
                <a16:creationId xmlns:a16="http://schemas.microsoft.com/office/drawing/2014/main" id="{463AEBA3-802C-748B-731E-804C67CB821B}"/>
              </a:ext>
            </a:extLst>
          </p:cNvPr>
          <p:cNvSpPr txBox="1">
            <a:spLocks/>
          </p:cNvSpPr>
          <p:nvPr/>
        </p:nvSpPr>
        <p:spPr>
          <a:xfrm>
            <a:off x="947584" y="1646917"/>
            <a:ext cx="10296832" cy="2386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6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Adaptively Pruning in ANN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Computing coarse distances with binary codes is fast.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6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6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Heterogeneous Storage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Store binary codes in memory and offload ex-codes onto external memory.</a:t>
            </a:r>
          </a:p>
          <a:p>
            <a:pPr marL="457200" lvl="1" indent="0">
              <a:buNone/>
            </a:pPr>
            <a:endParaRPr lang="en-US" altLang="zh-CN" sz="22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6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Duplicate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locality of data, distributed system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 altLang="zh-CN" sz="18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22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15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83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ACD80-A422-86D4-FA53-6A4C694A6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8577A-9CE0-99EB-F88E-97A6D9E56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515"/>
            <a:ext cx="10515600" cy="3614970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rgbClr val="0000FF"/>
                </a:solidFill>
              </a:rPr>
              <a:t>Background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The RaBitQ Algorithm</a:t>
            </a:r>
          </a:p>
          <a:p>
            <a:endParaRPr lang="en-US" altLang="zh-CN" dirty="0"/>
          </a:p>
          <a:p>
            <a:r>
              <a:rPr lang="en-US" altLang="zh-CN" dirty="0"/>
              <a:t>Empirical Studies</a:t>
            </a:r>
          </a:p>
          <a:p>
            <a:endParaRPr lang="en-US" altLang="zh-CN" dirty="0"/>
          </a:p>
          <a:p>
            <a:r>
              <a:rPr lang="en-US" altLang="zh-CN" dirty="0"/>
              <a:t>Discussion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1C985D-2B85-1205-E806-7B905F61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S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391D97-72BE-7A7B-7AC0-87FD1119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34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43145-C38D-59BD-BDB8-E850F9BC2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24942D-57CD-A95E-0A18-11A372623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515"/>
            <a:ext cx="10515600" cy="3614970"/>
          </a:xfrm>
        </p:spPr>
        <p:txBody>
          <a:bodyPr>
            <a:normAutofit/>
          </a:bodyPr>
          <a:lstStyle/>
          <a:p>
            <a:r>
              <a:rPr lang="en-SG" dirty="0"/>
              <a:t>Background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The RaBitQ Algorithm</a:t>
            </a:r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0000FF"/>
                </a:solidFill>
              </a:rPr>
              <a:t>Empirical Studies</a:t>
            </a:r>
          </a:p>
          <a:p>
            <a:endParaRPr lang="en-US" altLang="zh-CN" dirty="0"/>
          </a:p>
          <a:p>
            <a:r>
              <a:rPr lang="en-US" altLang="zh-CN" dirty="0"/>
              <a:t>Discussion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0519FA-51C5-A230-4386-0576EAF4F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S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9BAE27-3FC4-AF53-B0A6-F17B589C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30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B69E6-4DC3-3524-FF2C-48723F625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5DA1-A9BF-6DFD-1BFE-1CD2E1D9E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sz="3600" dirty="0"/>
              <a:t>Space-Accuracy Trade-Off for Distance Estimation</a:t>
            </a:r>
            <a:endParaRPr lang="zh-HK" alt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8BED1-67F9-89B1-0232-F3DEDEB4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0681" y="6161774"/>
            <a:ext cx="461318" cy="331101"/>
          </a:xfrm>
        </p:spPr>
        <p:txBody>
          <a:bodyPr/>
          <a:lstStyle/>
          <a:p>
            <a:fld id="{F19F6F11-1192-41BB-B490-DF53A7E38BB8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占位符 44">
                <a:extLst>
                  <a:ext uri="{FF2B5EF4-FFF2-40B4-BE49-F238E27FC236}">
                    <a16:creationId xmlns:a16="http://schemas.microsoft.com/office/drawing/2014/main" id="{7A634CFE-371A-AE72-FAA7-D24A7DBF36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99361" y="1877087"/>
                <a:ext cx="4893312" cy="16933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Methods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8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Ours: RaBitQ (</a:t>
                </a:r>
                <a:r>
                  <a:rPr lang="en-US" altLang="zh-CN" sz="1800" dirty="0" err="1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ext</a:t>
                </a:r>
                <a:r>
                  <a:rPr lang="en-US" altLang="zh-CN" sz="18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), RaBitQ (pad)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8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Baseline: PQ, OPQ, SQ, LVQ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SQ and LVQ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8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reasonable accuracy only when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𝐵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≥4</m:t>
                    </m:r>
                  </m:oMath>
                </a14:m>
                <a:endParaRPr lang="en-US" altLang="zh-CN" sz="1800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PQ, OPQ, RaBitQ (pad)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8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good accuracy when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𝐵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=1,2</m:t>
                    </m:r>
                  </m:oMath>
                </a14:m>
                <a:r>
                  <a:rPr lang="en-US" altLang="zh-CN" sz="18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RaBitQ (</a:t>
                </a:r>
                <a:r>
                  <a:rPr lang="en-US" altLang="zh-CN" sz="2200" dirty="0" err="1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ext</a:t>
                </a:r>
                <a:r>
                  <a:rPr lang="en-US" altLang="zh-CN" sz="22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)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18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consistently better across different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altLang="zh-CN" sz="1800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’s</a:t>
                </a:r>
              </a:p>
            </p:txBody>
          </p:sp>
        </mc:Choice>
        <mc:Fallback xmlns="">
          <p:sp>
            <p:nvSpPr>
              <p:cNvPr id="8" name="文本占位符 44">
                <a:extLst>
                  <a:ext uri="{FF2B5EF4-FFF2-40B4-BE49-F238E27FC236}">
                    <a16:creationId xmlns:a16="http://schemas.microsoft.com/office/drawing/2014/main" id="{7A634CFE-371A-AE72-FAA7-D24A7DBF3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361" y="1877087"/>
                <a:ext cx="4893312" cy="1693317"/>
              </a:xfrm>
              <a:prstGeom prst="rect">
                <a:avLst/>
              </a:prstGeom>
              <a:blipFill>
                <a:blip r:embed="rId4"/>
                <a:stretch>
                  <a:fillRect l="-1295" t="-4444" b="-9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6E30928-9CC1-A564-159F-AFD093B3A0F3}"/>
              </a:ext>
            </a:extLst>
          </p:cNvPr>
          <p:cNvSpPr txBox="1">
            <a:spLocks/>
          </p:cNvSpPr>
          <p:nvPr/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4F0C88-0165-4FC4-8B5E-8BECB1048F4D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19CF5B-DEFF-C5E9-B37E-23CB60535B2E}"/>
              </a:ext>
            </a:extLst>
          </p:cNvPr>
          <p:cNvGrpSpPr/>
          <p:nvPr/>
        </p:nvGrpSpPr>
        <p:grpSpPr>
          <a:xfrm>
            <a:off x="429038" y="1781053"/>
            <a:ext cx="6240451" cy="3221019"/>
            <a:chOff x="282639" y="1951536"/>
            <a:chExt cx="6240451" cy="32210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0069AA-A340-E375-AD05-6BB3A7808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816" y="2309220"/>
              <a:ext cx="5896099" cy="28633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55FE9-C810-2160-2E02-4177FE93E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2639" y="1951536"/>
              <a:ext cx="6240451" cy="35768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47397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8563A-54AA-FC65-8581-B8D92EC4C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A289-D4EF-BD81-86EC-4E818609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sz="3600" dirty="0"/>
              <a:t>Time-Accuracy Trade-Off for ANN</a:t>
            </a:r>
            <a:endParaRPr lang="zh-HK" alt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49AA0-1776-4226-DC0F-0B6EEDA7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0681" y="6161774"/>
            <a:ext cx="461318" cy="331101"/>
          </a:xfrm>
        </p:spPr>
        <p:txBody>
          <a:bodyPr/>
          <a:lstStyle/>
          <a:p>
            <a:fld id="{F19F6F11-1192-41BB-B490-DF53A7E38BB8}" type="slidenum">
              <a:rPr lang="en-US" smtClean="0"/>
              <a:t>22</a:t>
            </a:fld>
            <a:endParaRPr lang="en-US"/>
          </a:p>
        </p:txBody>
      </p:sp>
      <p:sp>
        <p:nvSpPr>
          <p:cNvPr id="8" name="文本占位符 44">
            <a:extLst>
              <a:ext uri="{FF2B5EF4-FFF2-40B4-BE49-F238E27FC236}">
                <a16:creationId xmlns:a16="http://schemas.microsoft.com/office/drawing/2014/main" id="{16FFC9BE-F157-47BE-4019-BA8633508625}"/>
              </a:ext>
            </a:extLst>
          </p:cNvPr>
          <p:cNvSpPr txBox="1">
            <a:spLocks/>
          </p:cNvSpPr>
          <p:nvPr/>
        </p:nvSpPr>
        <p:spPr>
          <a:xfrm>
            <a:off x="6744889" y="2501669"/>
            <a:ext cx="5183758" cy="1693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Methods - RaBitQ vs. LVQ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PQ and OPQ (256 centroids) are less performant in terms of efficiency.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18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RaBitQ vs. LVQ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Better accuracy when using the same bit-width.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Better efficiency due to incremental distance computation.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1D3F788-240E-60E5-3CE0-B19883C498B8}"/>
              </a:ext>
            </a:extLst>
          </p:cNvPr>
          <p:cNvSpPr txBox="1">
            <a:spLocks/>
          </p:cNvSpPr>
          <p:nvPr/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4F0C88-0165-4FC4-8B5E-8BECB1048F4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BD2C7A-8296-062E-83E6-9ADB67B90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3" y="2422774"/>
            <a:ext cx="6367154" cy="2275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66D728-7187-4FD9-1E98-B2AB9F7E4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22" y="1534086"/>
            <a:ext cx="11112956" cy="362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114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16AFE-441F-DAF5-0DA7-2869B7638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43F9E9-E359-58AA-FE00-62CB240A0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515"/>
            <a:ext cx="10515600" cy="3614970"/>
          </a:xfrm>
        </p:spPr>
        <p:txBody>
          <a:bodyPr>
            <a:normAutofit/>
          </a:bodyPr>
          <a:lstStyle/>
          <a:p>
            <a:r>
              <a:rPr lang="en-SG" dirty="0"/>
              <a:t>Background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The RaBitQ Algorithm</a:t>
            </a:r>
          </a:p>
          <a:p>
            <a:endParaRPr lang="en-US" altLang="zh-CN" dirty="0"/>
          </a:p>
          <a:p>
            <a:r>
              <a:rPr lang="en-US" altLang="zh-CN" dirty="0"/>
              <a:t>Empirical Studies</a:t>
            </a:r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0000FF"/>
                </a:solidFill>
              </a:rPr>
              <a:t>Discussion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FD2B80-2E3B-1B9E-1D22-D58B0B71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S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5405D-4968-F2F2-4FF4-96181176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49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DCE02-AB01-340A-E4EB-DD18E4465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7B3F9-0C95-6E46-83D9-72108835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sz="3600" dirty="0"/>
              <a:t>Discussion</a:t>
            </a:r>
            <a:endParaRPr lang="zh-HK" alt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F5DEA-31B2-8551-44C2-A9CFDBDC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0681" y="6161774"/>
            <a:ext cx="461318" cy="331101"/>
          </a:xfrm>
        </p:spPr>
        <p:txBody>
          <a:bodyPr/>
          <a:lstStyle/>
          <a:p>
            <a:fld id="{F19F6F11-1192-41BB-B490-DF53A7E38BB8}" type="slidenum">
              <a:rPr lang="en-US" smtClean="0"/>
              <a:t>24</a:t>
            </a:fld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44D62E2-691E-B07E-3F3F-831A6BE2C41D}"/>
              </a:ext>
            </a:extLst>
          </p:cNvPr>
          <p:cNvSpPr txBox="1">
            <a:spLocks/>
          </p:cNvSpPr>
          <p:nvPr/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4F0C88-0165-4FC4-8B5E-8BECB1048F4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文本占位符 44">
            <a:extLst>
              <a:ext uri="{FF2B5EF4-FFF2-40B4-BE49-F238E27FC236}">
                <a16:creationId xmlns:a16="http://schemas.microsoft.com/office/drawing/2014/main" id="{C99A9F99-95A7-4B73-5223-A3E50ACBA4DF}"/>
              </a:ext>
            </a:extLst>
          </p:cNvPr>
          <p:cNvSpPr txBox="1">
            <a:spLocks/>
          </p:cNvSpPr>
          <p:nvPr/>
        </p:nvSpPr>
        <p:spPr>
          <a:xfrm>
            <a:off x="947582" y="1354756"/>
            <a:ext cx="10296832" cy="1573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Software: RaBitQ-Library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Fast Random Rotation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FFHT from the FALCONN-Lib [Andoni et., al, ‘15].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Fast Quantization</a:t>
            </a:r>
            <a:r>
              <a:rPr lang="zh-CN" altLang="en-US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with Heuristics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RaBitQ for ANN – IVF, HNSW, QG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ADAB3B-DBF0-A387-3998-F0087399B0C9}"/>
              </a:ext>
            </a:extLst>
          </p:cNvPr>
          <p:cNvGrpSpPr/>
          <p:nvPr/>
        </p:nvGrpSpPr>
        <p:grpSpPr>
          <a:xfrm>
            <a:off x="8024787" y="1429707"/>
            <a:ext cx="1999265" cy="2165654"/>
            <a:chOff x="5096364" y="3911099"/>
            <a:chExt cx="1999265" cy="2165654"/>
          </a:xfrm>
        </p:grpSpPr>
        <p:pic>
          <p:nvPicPr>
            <p:cNvPr id="11" name="Content Placeholder 9" descr="A qr code with a white background&#10;&#10;AI-generated content may be incorrect.">
              <a:extLst>
                <a:ext uri="{FF2B5EF4-FFF2-40B4-BE49-F238E27FC236}">
                  <a16:creationId xmlns:a16="http://schemas.microsoft.com/office/drawing/2014/main" id="{F9D6FE71-AEEC-38B7-8954-9F27D1BCA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4003" y="3911099"/>
              <a:ext cx="1703989" cy="170398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715574-5843-DFA1-5FAF-27F3C76CE30C}"/>
                </a:ext>
              </a:extLst>
            </p:cNvPr>
            <p:cNvSpPr txBox="1"/>
            <p:nvPr/>
          </p:nvSpPr>
          <p:spPr>
            <a:xfrm>
              <a:off x="5096364" y="5615088"/>
              <a:ext cx="1999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RaBitQ-Library</a:t>
              </a:r>
            </a:p>
          </p:txBody>
        </p:sp>
      </p:grpSp>
      <p:sp>
        <p:nvSpPr>
          <p:cNvPr id="13" name="文本占位符 44">
            <a:extLst>
              <a:ext uri="{FF2B5EF4-FFF2-40B4-BE49-F238E27FC236}">
                <a16:creationId xmlns:a16="http://schemas.microsoft.com/office/drawing/2014/main" id="{DE71A278-60A2-00C3-C986-2848F10DBAFD}"/>
              </a:ext>
            </a:extLst>
          </p:cNvPr>
          <p:cNvSpPr txBox="1">
            <a:spLocks/>
          </p:cNvSpPr>
          <p:nvPr/>
        </p:nvSpPr>
        <p:spPr>
          <a:xfrm>
            <a:off x="947582" y="3929436"/>
            <a:ext cx="10296832" cy="2232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Open Problem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Randomized Hadamard Transformation for RaBitQ.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Randomized Hadamard Transformation for JL Lemma [Ailon-Chazelle ’09]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 altLang="zh-CN" sz="22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Pairwise Distance Sketch with Multiplicative Error Bounds.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623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02CA9-78F4-D75C-47C6-1DA89775A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F203B-0589-CE66-EB48-8A797D1C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9397-E002-4066-8E52-40D37EB1C8B4}" type="slidenum">
              <a:rPr lang="en-SG" smtClean="0"/>
              <a:t>25</a:t>
            </a:fld>
            <a:endParaRPr lang="en-SG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FF246F-4B0D-2DB2-5F82-CC2C1942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RaBitQ in </a:t>
            </a:r>
            <a:r>
              <a:rPr lang="en-SG" dirty="0"/>
              <a:t>Industry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E8A743C-53AC-E2EB-B2D6-A14190E95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8" y="1321843"/>
            <a:ext cx="2435421" cy="13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yteDance Logo Vector Download | Logowik">
            <a:extLst>
              <a:ext uri="{FF2B5EF4-FFF2-40B4-BE49-F238E27FC236}">
                <a16:creationId xmlns:a16="http://schemas.microsoft.com/office/drawing/2014/main" id="{D0643706-0F7B-0B6D-7EE4-BC0606453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66" y="952863"/>
            <a:ext cx="2808559" cy="210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pple Company Logo Design">
            <a:extLst>
              <a:ext uri="{FF2B5EF4-FFF2-40B4-BE49-F238E27FC236}">
                <a16:creationId xmlns:a16="http://schemas.microsoft.com/office/drawing/2014/main" id="{7A94408F-7AD9-8545-DCDB-066841DA1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97" y="1387380"/>
            <a:ext cx="2309030" cy="11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anceDB is Powered by CRV">
            <a:extLst>
              <a:ext uri="{FF2B5EF4-FFF2-40B4-BE49-F238E27FC236}">
                <a16:creationId xmlns:a16="http://schemas.microsoft.com/office/drawing/2014/main" id="{64380603-F094-2FF0-1457-CB4AC86B7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61" y="4071284"/>
            <a:ext cx="2324101" cy="54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ockroach Labs adds command-line tool and more automation in latest  database release - SiliconANGLE">
            <a:extLst>
              <a:ext uri="{FF2B5EF4-FFF2-40B4-BE49-F238E27FC236}">
                <a16:creationId xmlns:a16="http://schemas.microsoft.com/office/drawing/2014/main" id="{B624E32D-1F43-EA52-3473-F9DE37E56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74425"/>
            <a:ext cx="2544949" cy="13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OceanBase - Database of Databases">
            <a:extLst>
              <a:ext uri="{FF2B5EF4-FFF2-40B4-BE49-F238E27FC236}">
                <a16:creationId xmlns:a16="http://schemas.microsoft.com/office/drawing/2014/main" id="{A4A9FD82-1156-9CBE-9A9B-56E79B14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62" y="3014691"/>
            <a:ext cx="2435421" cy="3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ASCII.jp：国産高速全文検索エンジンGroonga 13.0.0をリリース">
            <a:extLst>
              <a:ext uri="{FF2B5EF4-FFF2-40B4-BE49-F238E27FC236}">
                <a16:creationId xmlns:a16="http://schemas.microsoft.com/office/drawing/2014/main" id="{29F618D5-F789-1AE5-C896-E91552946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881" y="3976298"/>
            <a:ext cx="2309030" cy="65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A031B32-7FCF-D6A7-80EE-98B928B2DC2A}"/>
              </a:ext>
            </a:extLst>
          </p:cNvPr>
          <p:cNvGrpSpPr/>
          <p:nvPr/>
        </p:nvGrpSpPr>
        <p:grpSpPr>
          <a:xfrm>
            <a:off x="9157667" y="2856289"/>
            <a:ext cx="2417458" cy="669864"/>
            <a:chOff x="4775152" y="3083832"/>
            <a:chExt cx="2417458" cy="669864"/>
          </a:xfrm>
        </p:grpSpPr>
        <p:pic>
          <p:nvPicPr>
            <p:cNvPr id="11" name="Picture 10" descr="A yellow and white logo&#10;&#10;AI-generated content may be incorrect.">
              <a:extLst>
                <a:ext uri="{FF2B5EF4-FFF2-40B4-BE49-F238E27FC236}">
                  <a16:creationId xmlns:a16="http://schemas.microsoft.com/office/drawing/2014/main" id="{59D04026-6FCE-B181-9072-D903CF3C0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5152" y="3083832"/>
              <a:ext cx="669864" cy="66986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C4C80E-FC96-4E1C-6F68-E4CB8347F73F}"/>
                </a:ext>
              </a:extLst>
            </p:cNvPr>
            <p:cNvSpPr txBox="1"/>
            <p:nvPr/>
          </p:nvSpPr>
          <p:spPr>
            <a:xfrm>
              <a:off x="5445016" y="3152732"/>
              <a:ext cx="17475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pple Symbols" panose="02000000000000000000" pitchFamily="2" charset="-79"/>
                  <a:ea typeface="Apple Symbols" panose="02000000000000000000" pitchFamily="2" charset="-79"/>
                  <a:cs typeface="Apple Symbols" panose="02000000000000000000" pitchFamily="2" charset="-79"/>
                </a:rPr>
                <a:t>VectorChord</a:t>
              </a:r>
            </a:p>
          </p:txBody>
        </p:sp>
      </p:grpSp>
      <p:pic>
        <p:nvPicPr>
          <p:cNvPr id="1062" name="Picture 38">
            <a:extLst>
              <a:ext uri="{FF2B5EF4-FFF2-40B4-BE49-F238E27FC236}">
                <a16:creationId xmlns:a16="http://schemas.microsoft.com/office/drawing/2014/main" id="{F55386AE-A758-6724-96AC-5DAEDA5A6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667" y="5208957"/>
            <a:ext cx="2423521" cy="5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Milvus — Storage Model Part Three, Data Indexing | by Tony | Medium">
            <a:extLst>
              <a:ext uri="{FF2B5EF4-FFF2-40B4-BE49-F238E27FC236}">
                <a16:creationId xmlns:a16="http://schemas.microsoft.com/office/drawing/2014/main" id="{037EE35D-7F49-522E-4EF1-C7768D121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83" y="2459670"/>
            <a:ext cx="2544949" cy="14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ink text on a black background&#10;&#10;AI-generated content may be incorrect.">
            <a:extLst>
              <a:ext uri="{FF2B5EF4-FFF2-40B4-BE49-F238E27FC236}">
                <a16:creationId xmlns:a16="http://schemas.microsoft.com/office/drawing/2014/main" id="{51FA4E30-0E81-343C-AC46-CB34BD1A52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23" y="4050374"/>
            <a:ext cx="2324100" cy="584200"/>
          </a:xfrm>
          <a:prstGeom prst="rect">
            <a:avLst/>
          </a:prstGeom>
        </p:spPr>
      </p:pic>
      <p:pic>
        <p:nvPicPr>
          <p:cNvPr id="1068" name="Picture 44" descr="Alibaba Cloud - Chinafy Official Technology Partner">
            <a:extLst>
              <a:ext uri="{FF2B5EF4-FFF2-40B4-BE49-F238E27FC236}">
                <a16:creationId xmlns:a16="http://schemas.microsoft.com/office/drawing/2014/main" id="{7CA94AC2-62CC-2355-C45B-04A4523FF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38" y="1513283"/>
            <a:ext cx="2538116" cy="98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ummary] Overview of Tencent Cloud [Points] | Beyond Co., Ltd.">
            <a:extLst>
              <a:ext uri="{FF2B5EF4-FFF2-40B4-BE49-F238E27FC236}">
                <a16:creationId xmlns:a16="http://schemas.microsoft.com/office/drawing/2014/main" id="{F7B08832-F6A0-AD07-6052-7D398C5CA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014691"/>
            <a:ext cx="2559600" cy="37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OpenSearch Trademark Policy - OpenSearch">
            <a:extLst>
              <a:ext uri="{FF2B5EF4-FFF2-40B4-BE49-F238E27FC236}">
                <a16:creationId xmlns:a16="http://schemas.microsoft.com/office/drawing/2014/main" id="{CC177A13-C317-6952-32A0-5A9A1C1E6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36" y="5313691"/>
            <a:ext cx="2559600" cy="4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I [in Prod] by Weaviate">
            <a:extLst>
              <a:ext uri="{FF2B5EF4-FFF2-40B4-BE49-F238E27FC236}">
                <a16:creationId xmlns:a16="http://schemas.microsoft.com/office/drawing/2014/main" id="{90A61911-F902-F101-16D5-879FD5819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51" y="5036741"/>
            <a:ext cx="2544949" cy="10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astic Logo PNG Transparent &amp; SVG Vector - Freebie Supply">
            <a:extLst>
              <a:ext uri="{FF2B5EF4-FFF2-40B4-BE49-F238E27FC236}">
                <a16:creationId xmlns:a16="http://schemas.microsoft.com/office/drawing/2014/main" id="{A5B6096E-825A-AA5E-F3F1-01284637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20" y="5188379"/>
            <a:ext cx="1907608" cy="6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14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562B1A-68ED-D92A-7B9D-8BA41793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26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B0DB47-4015-F853-184B-0D8FB972B678}"/>
              </a:ext>
            </a:extLst>
          </p:cNvPr>
          <p:cNvGrpSpPr/>
          <p:nvPr/>
        </p:nvGrpSpPr>
        <p:grpSpPr>
          <a:xfrm>
            <a:off x="8173259" y="1450298"/>
            <a:ext cx="1386013" cy="2145272"/>
            <a:chOff x="1073618" y="1654590"/>
            <a:chExt cx="1386013" cy="2145272"/>
          </a:xfrm>
        </p:grpSpPr>
        <p:pic>
          <p:nvPicPr>
            <p:cNvPr id="1026" name="Picture 2" descr="Profile Image">
              <a:extLst>
                <a:ext uri="{FF2B5EF4-FFF2-40B4-BE49-F238E27FC236}">
                  <a16:creationId xmlns:a16="http://schemas.microsoft.com/office/drawing/2014/main" id="{96594884-E959-9491-3C82-1D4C0E89E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618" y="1654590"/>
              <a:ext cx="1386013" cy="1510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FEE983-1399-2353-6249-A9091A2BCFE1}"/>
                </a:ext>
              </a:extLst>
            </p:cNvPr>
            <p:cNvSpPr txBox="1"/>
            <p:nvPr/>
          </p:nvSpPr>
          <p:spPr>
            <a:xfrm>
              <a:off x="1190188" y="3215087"/>
              <a:ext cx="1152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Cheng Long</a:t>
              </a:r>
            </a:p>
            <a:p>
              <a:pPr algn="ctr"/>
              <a:r>
                <a:rPr lang="en-US" sz="1600" dirty="0"/>
                <a:t>NTU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4EE0E0-9310-62A7-701B-45020B404AD0}"/>
              </a:ext>
            </a:extLst>
          </p:cNvPr>
          <p:cNvGrpSpPr/>
          <p:nvPr/>
        </p:nvGrpSpPr>
        <p:grpSpPr>
          <a:xfrm>
            <a:off x="2833927" y="1450298"/>
            <a:ext cx="1242196" cy="2124351"/>
            <a:chOff x="3201064" y="1681728"/>
            <a:chExt cx="1242196" cy="2124351"/>
          </a:xfrm>
        </p:grpSpPr>
        <p:pic>
          <p:nvPicPr>
            <p:cNvPr id="1028" name="Picture 4" descr="Profile Image">
              <a:extLst>
                <a:ext uri="{FF2B5EF4-FFF2-40B4-BE49-F238E27FC236}">
                  <a16:creationId xmlns:a16="http://schemas.microsoft.com/office/drawing/2014/main" id="{718E41B3-3F47-DAF6-84CA-FD0895D1B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064" y="1681728"/>
              <a:ext cx="1175685" cy="1510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ECADD0-404E-FA28-EEDC-D47123445CDE}"/>
                </a:ext>
              </a:extLst>
            </p:cNvPr>
            <p:cNvSpPr txBox="1"/>
            <p:nvPr/>
          </p:nvSpPr>
          <p:spPr>
            <a:xfrm>
              <a:off x="3288970" y="3221304"/>
              <a:ext cx="1154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Yutong Gou</a:t>
              </a:r>
            </a:p>
            <a:p>
              <a:pPr algn="ctr"/>
              <a:r>
                <a:rPr lang="en-US" sz="1600" dirty="0"/>
                <a:t>NTU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FA2BCD-8FEE-D12D-9EE2-49015D4EB00F}"/>
              </a:ext>
            </a:extLst>
          </p:cNvPr>
          <p:cNvGrpSpPr/>
          <p:nvPr/>
        </p:nvGrpSpPr>
        <p:grpSpPr>
          <a:xfrm>
            <a:off x="4602900" y="1450298"/>
            <a:ext cx="1175685" cy="2116450"/>
            <a:chOff x="5379447" y="1685681"/>
            <a:chExt cx="1175685" cy="2116450"/>
          </a:xfrm>
        </p:grpSpPr>
        <p:pic>
          <p:nvPicPr>
            <p:cNvPr id="1030" name="Picture 6" descr="Profile Image">
              <a:extLst>
                <a:ext uri="{FF2B5EF4-FFF2-40B4-BE49-F238E27FC236}">
                  <a16:creationId xmlns:a16="http://schemas.microsoft.com/office/drawing/2014/main" id="{44D5DE16-2576-5642-D707-6FEDAA234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447" y="1685681"/>
              <a:ext cx="1175685" cy="1510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2BF383-034C-C5CC-CFA7-76BBB3924FD9}"/>
                </a:ext>
              </a:extLst>
            </p:cNvPr>
            <p:cNvSpPr txBox="1"/>
            <p:nvPr/>
          </p:nvSpPr>
          <p:spPr>
            <a:xfrm>
              <a:off x="5400661" y="3217356"/>
              <a:ext cx="11362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/>
                <a:t>Yuexuan</a:t>
              </a:r>
              <a:r>
                <a:rPr lang="en-US" sz="1600" dirty="0"/>
                <a:t> Xu</a:t>
              </a:r>
            </a:p>
            <a:p>
              <a:pPr algn="ctr"/>
              <a:r>
                <a:rPr lang="en-US" sz="1600" dirty="0"/>
                <a:t>NTU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1038E4-1946-DC65-34B6-A11138CC439B}"/>
              </a:ext>
            </a:extLst>
          </p:cNvPr>
          <p:cNvGrpSpPr/>
          <p:nvPr/>
        </p:nvGrpSpPr>
        <p:grpSpPr>
          <a:xfrm>
            <a:off x="6283950" y="1450298"/>
            <a:ext cx="1416235" cy="2108623"/>
            <a:chOff x="7189841" y="1685681"/>
            <a:chExt cx="1416235" cy="2108623"/>
          </a:xfrm>
        </p:grpSpPr>
        <p:pic>
          <p:nvPicPr>
            <p:cNvPr id="1036" name="Picture 12" descr="Yongyi Yang">
              <a:extLst>
                <a:ext uri="{FF2B5EF4-FFF2-40B4-BE49-F238E27FC236}">
                  <a16:creationId xmlns:a16="http://schemas.microsoft.com/office/drawing/2014/main" id="{96ACDB44-7AFE-95CB-5355-DC7C07BA0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9841" y="1685681"/>
              <a:ext cx="1416235" cy="1485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EF3B0B-FCEF-D713-72F8-C8EE66B316B4}"/>
                </a:ext>
              </a:extLst>
            </p:cNvPr>
            <p:cNvSpPr txBox="1"/>
            <p:nvPr/>
          </p:nvSpPr>
          <p:spPr>
            <a:xfrm>
              <a:off x="7320652" y="3209529"/>
              <a:ext cx="11546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/>
                <a:t>Yongyi</a:t>
              </a:r>
              <a:r>
                <a:rPr lang="en-US" sz="1600" dirty="0"/>
                <a:t> Yang</a:t>
              </a:r>
            </a:p>
            <a:p>
              <a:pPr algn="ctr"/>
              <a:r>
                <a:rPr lang="en-US" sz="1600" dirty="0" err="1"/>
                <a:t>UMich</a:t>
              </a:r>
              <a:endParaRPr lang="en-US" sz="16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BB45B5-3CD1-25F7-226D-AFB6F7EBD845}"/>
              </a:ext>
            </a:extLst>
          </p:cNvPr>
          <p:cNvGrpSpPr/>
          <p:nvPr/>
        </p:nvGrpSpPr>
        <p:grpSpPr>
          <a:xfrm>
            <a:off x="9559272" y="1458320"/>
            <a:ext cx="2402068" cy="2165561"/>
            <a:chOff x="9315869" y="1651481"/>
            <a:chExt cx="2402068" cy="2165561"/>
          </a:xfrm>
        </p:grpSpPr>
        <p:pic>
          <p:nvPicPr>
            <p:cNvPr id="1034" name="Picture 10" descr="Raymond Chi-Wing WONG">
              <a:extLst>
                <a:ext uri="{FF2B5EF4-FFF2-40B4-BE49-F238E27FC236}">
                  <a16:creationId xmlns:a16="http://schemas.microsoft.com/office/drawing/2014/main" id="{0A84EBD4-4912-B164-29D0-1E1B1748C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9348" y="1651481"/>
              <a:ext cx="1115111" cy="1485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B81056-3476-F520-1506-6F73654EDEB1}"/>
                </a:ext>
              </a:extLst>
            </p:cNvPr>
            <p:cNvSpPr txBox="1"/>
            <p:nvPr/>
          </p:nvSpPr>
          <p:spPr>
            <a:xfrm>
              <a:off x="9315869" y="3232267"/>
              <a:ext cx="24020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Raymond Chi-Wing WONG</a:t>
              </a:r>
            </a:p>
            <a:p>
              <a:pPr algn="ctr"/>
              <a:r>
                <a:rPr lang="en-US" sz="1600" dirty="0"/>
                <a:t>HKUST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B9D4B6-ED1C-4C19-E662-C329D03AEC9F}"/>
              </a:ext>
            </a:extLst>
          </p:cNvPr>
          <p:cNvSpPr txBox="1"/>
          <p:nvPr/>
        </p:nvSpPr>
        <p:spPr>
          <a:xfrm>
            <a:off x="9381549" y="6164461"/>
            <a:ext cx="2810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* </a:t>
            </a:r>
            <a:r>
              <a:rPr lang="en-US" sz="1400" dirty="0" err="1"/>
              <a:t>Yongyi</a:t>
            </a:r>
            <a:r>
              <a:rPr lang="en-US" sz="1400" dirty="0"/>
              <a:t> prefers to keep mysterious. </a:t>
            </a:r>
          </a:p>
        </p:txBody>
      </p:sp>
      <p:sp>
        <p:nvSpPr>
          <p:cNvPr id="8" name="文本占位符 44">
            <a:extLst>
              <a:ext uri="{FF2B5EF4-FFF2-40B4-BE49-F238E27FC236}">
                <a16:creationId xmlns:a16="http://schemas.microsoft.com/office/drawing/2014/main" id="{0003CFB8-B843-2825-C544-B9FA5ACC0E56}"/>
              </a:ext>
            </a:extLst>
          </p:cNvPr>
          <p:cNvSpPr txBox="1">
            <a:spLocks/>
          </p:cNvSpPr>
          <p:nvPr/>
        </p:nvSpPr>
        <p:spPr>
          <a:xfrm>
            <a:off x="770834" y="3921817"/>
            <a:ext cx="11026231" cy="117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dirty="0"/>
              <a:t>Acknowledgement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SG" sz="2200" b="1" dirty="0" err="1"/>
              <a:t>Jifan</a:t>
            </a:r>
            <a:r>
              <a:rPr lang="en-SG" sz="2200" b="1" dirty="0"/>
              <a:t> Shi (NTU)</a:t>
            </a:r>
            <a:r>
              <a:rPr lang="en-SG" sz="2200" dirty="0"/>
              <a:t> and </a:t>
            </a:r>
            <a:r>
              <a:rPr lang="en-SG" sz="2200" b="1" dirty="0" err="1"/>
              <a:t>Zhonghao</a:t>
            </a:r>
            <a:r>
              <a:rPr lang="en-SG" sz="2200" b="1" dirty="0"/>
              <a:t> Yang (NTU)</a:t>
            </a:r>
            <a:r>
              <a:rPr lang="en-SG" sz="2200" dirty="0"/>
              <a:t> for their contributions to the RaBitQ Library.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SG" sz="2200" b="1" dirty="0"/>
              <a:t>Yi Li (SPMS, NTU)</a:t>
            </a:r>
            <a:r>
              <a:rPr lang="en-SG" sz="2200" dirty="0"/>
              <a:t>, </a:t>
            </a:r>
            <a:r>
              <a:rPr lang="en-SG" sz="2200" b="1" dirty="0"/>
              <a:t>Yufei Tao (CUHK)</a:t>
            </a:r>
            <a:r>
              <a:rPr lang="en-SG" sz="2200" dirty="0"/>
              <a:t>, and </a:t>
            </a:r>
            <a:r>
              <a:rPr lang="en-SG" sz="2200" b="1" dirty="0"/>
              <a:t>Ravishankar Krishnaswamy (MSR India)</a:t>
            </a:r>
            <a:r>
              <a:rPr lang="en-SG" sz="2200" dirty="0"/>
              <a:t> for valuable feedbacks to the project.</a:t>
            </a:r>
            <a:endParaRPr lang="en-US" altLang="zh-CN" sz="22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89AA1-9846-5E26-CA44-4A3EB9081088}"/>
              </a:ext>
            </a:extLst>
          </p:cNvPr>
          <p:cNvSpPr txBox="1"/>
          <p:nvPr/>
        </p:nvSpPr>
        <p:spPr>
          <a:xfrm>
            <a:off x="866602" y="1962408"/>
            <a:ext cx="1676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Co-authors:</a:t>
            </a:r>
          </a:p>
        </p:txBody>
      </p:sp>
    </p:spTree>
    <p:extLst>
      <p:ext uri="{BB962C8B-B14F-4D97-AF65-F5344CB8AC3E}">
        <p14:creationId xmlns:p14="http://schemas.microsoft.com/office/powerpoint/2010/main" val="551791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DA1B6-83EB-CB4B-ACB8-9F2699055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E0E1E6-2287-6B27-F9AD-24B3828F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 &amp; 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0ED3AC-B356-C32C-DB5C-99674C79DFD3}"/>
              </a:ext>
            </a:extLst>
          </p:cNvPr>
          <p:cNvSpPr/>
          <p:nvPr/>
        </p:nvSpPr>
        <p:spPr>
          <a:xfrm>
            <a:off x="2327917" y="2782669"/>
            <a:ext cx="7536166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 for your attention!</a:t>
            </a:r>
          </a:p>
          <a:p>
            <a:pPr algn="ctr"/>
            <a:r>
              <a:rPr lang="en-US" sz="240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jianyang.gao@ntu.edu.sg</a:t>
            </a:r>
            <a:endParaRPr lang="en-US" sz="2400" b="0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9BF05C-A267-636A-4735-ABE67EAF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7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036656-3251-93A6-1D96-F2DC3B88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/>
          <a:p>
            <a:r>
              <a:rPr lang="en-US" altLang="zh-HK" dirty="0"/>
              <a:t>High-Dimensional Vector Data</a:t>
            </a:r>
            <a:endParaRPr lang="zh-HK" alt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8CC3F43-0404-942F-6496-3F9B23FC8A72}"/>
              </a:ext>
            </a:extLst>
          </p:cNvPr>
          <p:cNvSpPr txBox="1">
            <a:spLocks/>
          </p:cNvSpPr>
          <p:nvPr/>
        </p:nvSpPr>
        <p:spPr>
          <a:xfrm>
            <a:off x="838200" y="1212653"/>
            <a:ext cx="10515600" cy="1281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altLang="zh-CN" sz="24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Deep learning models map unstructured data to high-dimensional vectors. </a:t>
            </a:r>
          </a:p>
          <a:p>
            <a:pPr lvl="1"/>
            <a:r>
              <a:rPr lang="en-SG" altLang="zh-CN" sz="2000" b="1" dirty="0">
                <a:solidFill>
                  <a:srgbClr val="0000FF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data points with similar semantics -&gt; vectors with small Euclidean distances</a:t>
            </a:r>
            <a:r>
              <a:rPr lang="en-SG" altLang="zh-CN" sz="20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. </a:t>
            </a:r>
            <a:endParaRPr lang="en-US" altLang="zh-CN" sz="14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EB59A1-E404-828A-1FBB-CE99EE6A8772}"/>
              </a:ext>
            </a:extLst>
          </p:cNvPr>
          <p:cNvGrpSpPr/>
          <p:nvPr/>
        </p:nvGrpSpPr>
        <p:grpSpPr>
          <a:xfrm>
            <a:off x="2145867" y="2494551"/>
            <a:ext cx="7850540" cy="3620409"/>
            <a:chOff x="1958141" y="2437756"/>
            <a:chExt cx="7850540" cy="36204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EBD2D88-88D3-B5D7-E384-4EF575656A7B}"/>
                </a:ext>
              </a:extLst>
            </p:cNvPr>
            <p:cNvGrpSpPr/>
            <p:nvPr/>
          </p:nvGrpSpPr>
          <p:grpSpPr>
            <a:xfrm>
              <a:off x="4795224" y="2791476"/>
              <a:ext cx="5013457" cy="2947936"/>
              <a:chOff x="3847218" y="2792848"/>
              <a:chExt cx="5013457" cy="2947936"/>
            </a:xfrm>
          </p:grpSpPr>
          <p:sp>
            <p:nvSpPr>
              <p:cNvPr id="16" name="Right Arrow 15">
                <a:extLst>
                  <a:ext uri="{FF2B5EF4-FFF2-40B4-BE49-F238E27FC236}">
                    <a16:creationId xmlns:a16="http://schemas.microsoft.com/office/drawing/2014/main" id="{F7E8196F-72FE-E14D-8B24-D357FADF9200}"/>
                  </a:ext>
                </a:extLst>
              </p:cNvPr>
              <p:cNvSpPr/>
              <p:nvPr/>
            </p:nvSpPr>
            <p:spPr>
              <a:xfrm>
                <a:off x="3847218" y="4052508"/>
                <a:ext cx="2847766" cy="212523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2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C881080-C00D-2035-E026-DD61FF6DA95A}"/>
                  </a:ext>
                </a:extLst>
              </p:cNvPr>
              <p:cNvGrpSpPr/>
              <p:nvPr/>
            </p:nvGrpSpPr>
            <p:grpSpPr>
              <a:xfrm>
                <a:off x="4785155" y="2792848"/>
                <a:ext cx="1046179" cy="1301288"/>
                <a:chOff x="3319241" y="1580136"/>
                <a:chExt cx="1046179" cy="1301288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DC4ED45-774A-6D57-58D1-02CE4C92294C}"/>
                    </a:ext>
                  </a:extLst>
                </p:cNvPr>
                <p:cNvSpPr txBox="1"/>
                <p:nvPr/>
              </p:nvSpPr>
              <p:spPr>
                <a:xfrm>
                  <a:off x="3319241" y="2481314"/>
                  <a:ext cx="8771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Model</a:t>
                  </a:r>
                </a:p>
              </p:txBody>
            </p: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546F6AF2-795E-8E28-61DE-1D5311E9D7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92981" y="1580136"/>
                  <a:ext cx="972439" cy="906136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BC43795-5F73-8FBE-0C8D-6F6470B4E931}"/>
                  </a:ext>
                </a:extLst>
              </p:cNvPr>
              <p:cNvGrpSpPr/>
              <p:nvPr/>
            </p:nvGrpSpPr>
            <p:grpSpPr>
              <a:xfrm>
                <a:off x="6033876" y="3267635"/>
                <a:ext cx="2826799" cy="2473149"/>
                <a:chOff x="4524345" y="1191322"/>
                <a:chExt cx="2826799" cy="2473149"/>
              </a:xfrm>
            </p:grpSpPr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EF8F0AC9-BECB-71F4-C822-1875FCC2F0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4587" y="1191322"/>
                  <a:ext cx="426317" cy="1811849"/>
                </a:xfrm>
                <a:prstGeom prst="rect">
                  <a:avLst/>
                </a:prstGeom>
              </p:spPr>
            </p:pic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91E54EE-4DCD-43A4-4C6D-DAEC7C708C8F}"/>
                    </a:ext>
                  </a:extLst>
                </p:cNvPr>
                <p:cNvSpPr txBox="1"/>
                <p:nvPr/>
              </p:nvSpPr>
              <p:spPr>
                <a:xfrm>
                  <a:off x="4524345" y="2956585"/>
                  <a:ext cx="28267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High-Dimensional Vector</a:t>
                  </a:r>
                </a:p>
                <a:p>
                  <a:pPr algn="ctr"/>
                  <a:r>
                    <a:rPr lang="en-US" sz="2000" dirty="0"/>
                    <a:t>(dim. &gt; 100)</a:t>
                  </a:r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A31E6B5-B18E-2013-EFF1-1F7F84928E31}"/>
                </a:ext>
              </a:extLst>
            </p:cNvPr>
            <p:cNvGrpSpPr/>
            <p:nvPr/>
          </p:nvGrpSpPr>
          <p:grpSpPr>
            <a:xfrm>
              <a:off x="1958141" y="2437756"/>
              <a:ext cx="2860196" cy="3620409"/>
              <a:chOff x="788908" y="2475813"/>
              <a:chExt cx="2860196" cy="362040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68DF55-3F13-1B41-B540-40B812EA0396}"/>
                  </a:ext>
                </a:extLst>
              </p:cNvPr>
              <p:cNvSpPr txBox="1"/>
              <p:nvPr/>
            </p:nvSpPr>
            <p:spPr>
              <a:xfrm>
                <a:off x="788908" y="2862054"/>
                <a:ext cx="837538" cy="400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000">
                    <a:latin typeface="Calibri" panose="020F0502020204030204" pitchFamily="34" charset="0"/>
                    <a:cs typeface="Calibri" panose="020F0502020204030204" pitchFamily="34" charset="0"/>
                  </a:rPr>
                  <a:t>Image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08E0636-A1E7-544F-8522-782034E92AB5}"/>
                  </a:ext>
                </a:extLst>
              </p:cNvPr>
              <p:cNvSpPr txBox="1"/>
              <p:nvPr/>
            </p:nvSpPr>
            <p:spPr>
              <a:xfrm>
                <a:off x="895264" y="3942175"/>
                <a:ext cx="621710" cy="400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Text</a:t>
                </a:r>
                <a:endParaRPr lang="en-CN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9" name="Picture 2" descr="Shiba Inu vs. Dogecoin: Which Pupcoin's More Bite Than Bark? | The Motley  Fool">
                <a:extLst>
                  <a:ext uri="{FF2B5EF4-FFF2-40B4-BE49-F238E27FC236}">
                    <a16:creationId xmlns:a16="http://schemas.microsoft.com/office/drawing/2014/main" id="{BFC89658-CECC-5069-CCBF-28F0B7AE49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179" y="2475813"/>
                <a:ext cx="1463723" cy="97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8F98E33-18B0-8EE8-39AB-796E92229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9621" y="3641427"/>
                <a:ext cx="1463723" cy="1026391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4E1045-4A7D-B4B0-1DB6-7D849255B971}"/>
                  </a:ext>
                </a:extLst>
              </p:cNvPr>
              <p:cNvSpPr txBox="1"/>
              <p:nvPr/>
            </p:nvSpPr>
            <p:spPr>
              <a:xfrm>
                <a:off x="813859" y="4986430"/>
                <a:ext cx="8162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Audio</a:t>
                </a:r>
                <a:endParaRPr lang="en-CN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026" name="Picture 2" descr="How to Record the Sound Coming From Your PC (Even Without Stereo Mix)">
                <a:extLst>
                  <a:ext uri="{FF2B5EF4-FFF2-40B4-BE49-F238E27FC236}">
                    <a16:creationId xmlns:a16="http://schemas.microsoft.com/office/drawing/2014/main" id="{42B6136A-AB68-DB1F-353C-3CC3523B0A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9621" y="4816693"/>
                <a:ext cx="1463723" cy="823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85ADD-6F5E-7CFE-3A1F-DD5F1B11474B}"/>
                  </a:ext>
                </a:extLst>
              </p:cNvPr>
              <p:cNvSpPr txBox="1"/>
              <p:nvPr/>
            </p:nvSpPr>
            <p:spPr>
              <a:xfrm>
                <a:off x="1496975" y="5696112"/>
                <a:ext cx="21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/>
                  <a:t>Unstructured Data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041C26-1DDE-70C7-90E9-49709042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50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3E864-7B9F-D202-F33F-BD2684923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6B086B9-0642-A3C4-9157-5F1D8D0DE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/>
          <a:p>
            <a:r>
              <a:rPr lang="en-US" altLang="zh-HK" dirty="0"/>
              <a:t>Nearest Neighbor Search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6AA6E692-39C8-DD6C-710B-4B86A39B32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212653"/>
                <a:ext cx="10515600" cy="5280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Nearest Neighbor Search (in the Euclidean space)</a:t>
                </a:r>
              </a:p>
              <a:p>
                <a:pPr lvl="1"/>
                <a:r>
                  <a:rPr lang="en-SG" altLang="zh-CN" b="1" u="sng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Index Phase</a:t>
                </a:r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: </a:t>
                </a:r>
              </a:p>
              <a:p>
                <a:pPr lvl="2"/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SG" altLang="zh-CN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in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-dimensional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SG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, build a data structure.</a:t>
                </a:r>
                <a:endParaRPr lang="en-SG" altLang="zh-CN" b="1" u="sng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endParaRPr>
              </a:p>
              <a:p>
                <a:pPr lvl="1"/>
                <a:r>
                  <a:rPr lang="en-SG" altLang="zh-CN" b="1" u="sng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Query Phase</a:t>
                </a:r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: </a:t>
                </a:r>
              </a:p>
              <a:p>
                <a:pPr lvl="2"/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Given a query vector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SG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, return an index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which minimizes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SG" altLang="zh-CN" i="1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  <m:t>𝐱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Calibri" panose="020F0502020204030204" pitchFamily="34" charset="0"/>
                                  </a:rPr>
                                  <m:t>𝒂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  <m:t>∗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.</a:t>
                </a:r>
              </a:p>
              <a:p>
                <a:pPr lvl="1"/>
                <a:r>
                  <a:rPr lang="en-SG" altLang="zh-CN" b="1" u="sng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Primary Goal</a:t>
                </a:r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: </a:t>
                </a:r>
              </a:p>
              <a:p>
                <a:pPr lvl="2"/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Minimize the running time and memory consumption in the </a:t>
                </a:r>
                <a:r>
                  <a:rPr lang="en-SG" altLang="zh-CN" i="1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query phase</a:t>
                </a:r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.</a:t>
                </a:r>
              </a:p>
              <a:p>
                <a:pPr lvl="2"/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with “reasonable” costs in the index phase (e.g., polynomial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SG" altLang="zh-CN" i="1" dirty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Nearest Neighbor Search</a:t>
                </a:r>
              </a:p>
              <a:p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Approximate Nearest Neighbor Search (ANN)</a:t>
                </a:r>
              </a:p>
              <a:p>
                <a:pPr lvl="1"/>
                <a:r>
                  <a:rPr lang="en-SG" sz="2000" dirty="0"/>
                  <a:t>Time and memory are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more important than the perfect accuracy</a:t>
                </a:r>
                <a:r>
                  <a:rPr lang="en-SG" sz="2000" dirty="0"/>
                  <a:t>.</a:t>
                </a:r>
              </a:p>
              <a:p>
                <a:pPr lvl="1"/>
                <a:r>
                  <a:rPr lang="en-US" altLang="en-US" sz="2000" dirty="0">
                    <a:solidFill>
                      <a:srgbClr val="000000"/>
                    </a:solidFill>
                    <a:ea typeface="Aptos" panose="020B0004020202020204" pitchFamily="34" charset="0"/>
                    <a:cs typeface="Calibri" panose="020F0502020204030204" pitchFamily="34" charset="0"/>
                  </a:rPr>
                  <a:t>in practical systems, no formal guarantee to find the true NN</a:t>
                </a:r>
              </a:p>
              <a:p>
                <a:pPr lvl="1"/>
                <a:r>
                  <a:rPr lang="en-US" altLang="en-US" sz="20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“recall”: (# of true </a:t>
                </a:r>
                <a14:m>
                  <m:oMath xmlns:m="http://schemas.openxmlformats.org/officeDocument/2006/math">
                    <m:r>
                      <a:rPr lang="en-SG" altLang="zh-CN" sz="2000" i="1" dirty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 altLang="en-US" sz="20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NNs returned) / (</a:t>
                </a:r>
                <a:r>
                  <a:rPr lang="en-US" altLang="en-US" sz="2000" dirty="0">
                    <a:cs typeface="Calibri" panose="020F0502020204030204" pitchFamily="34" charset="0"/>
                  </a:rPr>
                  <a:t># of queries *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 altLang="en-US" sz="2000" dirty="0">
                    <a:cs typeface="Calibri" panose="020F0502020204030204" pitchFamily="34" charset="0"/>
                  </a:rPr>
                  <a:t>)</a:t>
                </a:r>
              </a:p>
              <a:p>
                <a:endParaRPr lang="en-US" altLang="en-US" sz="24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6AA6E692-39C8-DD6C-710B-4B86A39B3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12653"/>
                <a:ext cx="10515600" cy="5280222"/>
              </a:xfrm>
              <a:prstGeom prst="rect">
                <a:avLst/>
              </a:prstGeom>
              <a:blipFill>
                <a:blip r:embed="rId4"/>
                <a:stretch>
                  <a:fillRect l="-1086" t="-1918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D0E216-B52F-4C96-E657-906F0014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267160-A6DB-0FB6-F077-3BC79CC4C32E}"/>
                  </a:ext>
                </a:extLst>
              </p:cNvPr>
              <p:cNvSpPr txBox="1"/>
              <p:nvPr/>
            </p:nvSpPr>
            <p:spPr>
              <a:xfrm>
                <a:off x="8278495" y="1737677"/>
                <a:ext cx="1672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267160-A6DB-0FB6-F077-3BC79CC4C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495" y="1737677"/>
                <a:ext cx="1672253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466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82296-8BFD-AEAB-A6FB-629790CB3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94B0B2D-C980-9B95-39A8-766532FB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/>
          <a:p>
            <a:r>
              <a:rPr lang="en-US" altLang="zh-HK" dirty="0"/>
              <a:t>Nearest Neighbor Search</a:t>
            </a:r>
            <a:endParaRPr lang="zh-HK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2F7EA-6873-F2B8-30C4-DD48CFD6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08CFE8-F855-62CE-A9B6-28EC27F0999B}"/>
              </a:ext>
            </a:extLst>
          </p:cNvPr>
          <p:cNvGrpSpPr/>
          <p:nvPr/>
        </p:nvGrpSpPr>
        <p:grpSpPr>
          <a:xfrm>
            <a:off x="1847002" y="4988554"/>
            <a:ext cx="8497996" cy="1140424"/>
            <a:chOff x="1582214" y="4355022"/>
            <a:chExt cx="8497996" cy="1140424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B174E7FA-5810-1D03-AA06-A8FE207BD429}"/>
                </a:ext>
              </a:extLst>
            </p:cNvPr>
            <p:cNvSpPr/>
            <p:nvPr/>
          </p:nvSpPr>
          <p:spPr>
            <a:xfrm>
              <a:off x="3307728" y="4805553"/>
              <a:ext cx="914400" cy="294346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n 6">
                  <a:extLst>
                    <a:ext uri="{FF2B5EF4-FFF2-40B4-BE49-F238E27FC236}">
                      <a16:creationId xmlns:a16="http://schemas.microsoft.com/office/drawing/2014/main" id="{66E7A98B-59B1-D247-FDEF-554B98286F63}"/>
                    </a:ext>
                  </a:extLst>
                </p:cNvPr>
                <p:cNvSpPr/>
                <p:nvPr/>
              </p:nvSpPr>
              <p:spPr>
                <a:xfrm>
                  <a:off x="6812479" y="4355022"/>
                  <a:ext cx="1205576" cy="1140424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Candidate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en-US" sz="16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′|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≪|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" name="Can 6">
                  <a:extLst>
                    <a:ext uri="{FF2B5EF4-FFF2-40B4-BE49-F238E27FC236}">
                      <a16:creationId xmlns:a16="http://schemas.microsoft.com/office/drawing/2014/main" id="{66E7A98B-59B1-D247-FDEF-554B98286F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479" y="4355022"/>
                  <a:ext cx="1205576" cy="1140424"/>
                </a:xfrm>
                <a:prstGeom prst="can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275D30-854C-17C5-2F7B-216879296A68}"/>
                </a:ext>
              </a:extLst>
            </p:cNvPr>
            <p:cNvSpPr txBox="1"/>
            <p:nvPr/>
          </p:nvSpPr>
          <p:spPr>
            <a:xfrm>
              <a:off x="1582214" y="4752671"/>
              <a:ext cx="15920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Query Vector</a:t>
              </a:r>
              <a:endParaRPr lang="en-US" sz="2000" dirty="0"/>
            </a:p>
          </p:txBody>
        </p:sp>
        <p:sp>
          <p:nvSpPr>
            <p:cNvPr id="15" name="Round Diagonal Corner of Rectangle 14">
              <a:extLst>
                <a:ext uri="{FF2B5EF4-FFF2-40B4-BE49-F238E27FC236}">
                  <a16:creationId xmlns:a16="http://schemas.microsoft.com/office/drawing/2014/main" id="{68951F09-F9C7-54B7-0C11-C234B59F2775}"/>
                </a:ext>
              </a:extLst>
            </p:cNvPr>
            <p:cNvSpPr/>
            <p:nvPr/>
          </p:nvSpPr>
          <p:spPr>
            <a:xfrm>
              <a:off x="4480120" y="4355022"/>
              <a:ext cx="901975" cy="1140424"/>
            </a:xfrm>
            <a:prstGeom prst="round2Diag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Index</a:t>
              </a:r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7A2E370E-6501-F6DD-BA79-52C77F535531}"/>
                </a:ext>
              </a:extLst>
            </p:cNvPr>
            <p:cNvSpPr/>
            <p:nvPr/>
          </p:nvSpPr>
          <p:spPr>
            <a:xfrm>
              <a:off x="5640087" y="4805553"/>
              <a:ext cx="914400" cy="294346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2A665BF9-E5BA-00C8-516A-5C809D808DFB}"/>
                </a:ext>
              </a:extLst>
            </p:cNvPr>
            <p:cNvSpPr/>
            <p:nvPr/>
          </p:nvSpPr>
          <p:spPr>
            <a:xfrm>
              <a:off x="8217344" y="4778061"/>
              <a:ext cx="914400" cy="294346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CF912B-C9D9-C22F-03E5-E2384CB9ED39}"/>
                </a:ext>
              </a:extLst>
            </p:cNvPr>
            <p:cNvSpPr txBox="1"/>
            <p:nvPr/>
          </p:nvSpPr>
          <p:spPr>
            <a:xfrm>
              <a:off x="9403422" y="4725179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ANN</a:t>
              </a:r>
              <a:endParaRPr lang="en-US" sz="2000" dirty="0"/>
            </a:p>
          </p:txBody>
        </p:sp>
      </p:grp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1EA5E18-9C82-8EBF-80F5-60B9D0956648}"/>
              </a:ext>
            </a:extLst>
          </p:cNvPr>
          <p:cNvSpPr txBox="1">
            <a:spLocks/>
          </p:cNvSpPr>
          <p:nvPr/>
        </p:nvSpPr>
        <p:spPr>
          <a:xfrm>
            <a:off x="838200" y="1362554"/>
            <a:ext cx="10515600" cy="4888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altLang="zh-CN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Hardness of Exact and Approximate NN</a:t>
            </a:r>
            <a:endParaRPr lang="en-SG" altLang="zh-CN" sz="22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lvl="1"/>
            <a:r>
              <a:rPr lang="en-SG" altLang="zh-CN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[Borodin–Ostrovsky–Rabani, ’99] [</a:t>
            </a:r>
            <a:r>
              <a:rPr lang="en-SG" dirty="0"/>
              <a:t>Rubinstein, ‘18</a:t>
            </a:r>
            <a:r>
              <a:rPr lang="en-SG" altLang="zh-CN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]</a:t>
            </a:r>
          </a:p>
          <a:p>
            <a:pPr lvl="1"/>
            <a:endParaRPr lang="en-SG" altLang="zh-CN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r>
              <a:rPr lang="en-SG" altLang="zh-CN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ANN Index in Practice</a:t>
            </a:r>
          </a:p>
          <a:p>
            <a:pPr lvl="1"/>
            <a:r>
              <a:rPr lang="en-SG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Partition-based</a:t>
            </a:r>
          </a:p>
          <a:p>
            <a:pPr lvl="2"/>
            <a:r>
              <a:rPr lang="en-SG" altLang="zh-CN" sz="1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IVF</a:t>
            </a:r>
            <a:r>
              <a:rPr lang="en-US" altLang="zh-CN" sz="1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[Jégou et al., ‘11], SPANN [Chen et al., ‘21]</a:t>
            </a:r>
          </a:p>
          <a:p>
            <a:pPr lvl="1"/>
            <a:r>
              <a:rPr lang="en-US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Graph-based</a:t>
            </a:r>
          </a:p>
          <a:p>
            <a:pPr lvl="2"/>
            <a:r>
              <a:rPr lang="en-SG" altLang="zh-CN" sz="1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HNSW [Malkov-</a:t>
            </a:r>
            <a:r>
              <a:rPr lang="en-SG" altLang="zh-CN" sz="1800" dirty="0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Yashunin</a:t>
            </a:r>
            <a:r>
              <a:rPr lang="en-SG" altLang="zh-CN" sz="1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‘18], </a:t>
            </a:r>
            <a:r>
              <a:rPr lang="en-SG" altLang="zh-CN" sz="1800" dirty="0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DiskANN</a:t>
            </a:r>
            <a:r>
              <a:rPr lang="en-SG" altLang="zh-CN" sz="1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[</a:t>
            </a:r>
            <a:r>
              <a:rPr lang="en-SG" sz="1800" dirty="0"/>
              <a:t>Subramanya et al., ‘19</a:t>
            </a:r>
            <a:r>
              <a:rPr lang="en-SG" altLang="zh-CN" sz="1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]</a:t>
            </a:r>
            <a:r>
              <a:rPr lang="zh-CN" altLang="en-US" sz="1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SG" altLang="zh-CN" sz="1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[Indyk-Xu, ‘23]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BD8D06E-F9F0-50D0-E8C1-41FF5512ED6B}"/>
              </a:ext>
            </a:extLst>
          </p:cNvPr>
          <p:cNvSpPr/>
          <p:nvPr/>
        </p:nvSpPr>
        <p:spPr>
          <a:xfrm>
            <a:off x="4608577" y="4843329"/>
            <a:ext cx="3812595" cy="14452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95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E1660-7571-6797-BE67-A286B841E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F03078A-C9D0-5FA4-798F-44EA6C89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/>
          <a:p>
            <a:r>
              <a:rPr lang="en-US" altLang="zh-HK" dirty="0"/>
              <a:t>Nearest Neighbor Search</a:t>
            </a:r>
            <a:endParaRPr lang="zh-HK" alt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2B7ABFC-50FB-49A4-0105-166054E209E4}"/>
              </a:ext>
            </a:extLst>
          </p:cNvPr>
          <p:cNvSpPr txBox="1">
            <a:spLocks/>
          </p:cNvSpPr>
          <p:nvPr/>
        </p:nvSpPr>
        <p:spPr>
          <a:xfrm>
            <a:off x="838200" y="3965397"/>
            <a:ext cx="10515600" cy="1794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altLang="zh-CN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Storing and computing distances for high-dim vectors are expensive. </a:t>
            </a:r>
          </a:p>
          <a:p>
            <a:pPr lvl="1"/>
            <a:r>
              <a:rPr lang="en-SG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High Dimensionality: OpenAI generates vectors with &gt;3,000 dimensions.</a:t>
            </a:r>
          </a:p>
          <a:p>
            <a:pPr lvl="1"/>
            <a:endParaRPr lang="en-SG" altLang="zh-CN" sz="22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r>
              <a:rPr lang="en-SG" altLang="zh-CN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Distance Sketch: Dimension Reduction &amp; Quantization</a:t>
            </a:r>
          </a:p>
          <a:p>
            <a:endParaRPr lang="en-SG" altLang="zh-CN" sz="22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70BDB2-59F1-2EF9-9676-FBB7FB63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69910E-BE65-ABFC-5B04-2B826094B7F1}"/>
              </a:ext>
            </a:extLst>
          </p:cNvPr>
          <p:cNvGrpSpPr/>
          <p:nvPr/>
        </p:nvGrpSpPr>
        <p:grpSpPr>
          <a:xfrm>
            <a:off x="1524694" y="1653573"/>
            <a:ext cx="8646666" cy="1445217"/>
            <a:chOff x="1524694" y="1312610"/>
            <a:chExt cx="8646666" cy="144521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CFCB112-B286-AD05-7925-2643F3A76E37}"/>
                </a:ext>
              </a:extLst>
            </p:cNvPr>
            <p:cNvGrpSpPr/>
            <p:nvPr/>
          </p:nvGrpSpPr>
          <p:grpSpPr>
            <a:xfrm>
              <a:off x="1524694" y="1312610"/>
              <a:ext cx="8646666" cy="1445217"/>
              <a:chOff x="1473727" y="3967566"/>
              <a:chExt cx="8646666" cy="144521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83EF90EF-00DE-13C4-CB64-96A686B8C1DC}"/>
                  </a:ext>
                </a:extLst>
              </p:cNvPr>
              <p:cNvGrpSpPr/>
              <p:nvPr/>
            </p:nvGrpSpPr>
            <p:grpSpPr>
              <a:xfrm>
                <a:off x="1473727" y="4118583"/>
                <a:ext cx="8497996" cy="1140424"/>
                <a:chOff x="1582214" y="4355022"/>
                <a:chExt cx="8497996" cy="1140424"/>
              </a:xfrm>
            </p:grpSpPr>
            <p:sp>
              <p:nvSpPr>
                <p:cNvPr id="8" name="Right Arrow 7">
                  <a:extLst>
                    <a:ext uri="{FF2B5EF4-FFF2-40B4-BE49-F238E27FC236}">
                      <a16:creationId xmlns:a16="http://schemas.microsoft.com/office/drawing/2014/main" id="{D340FFD5-70DE-09C2-81AF-6BB8E4C31D16}"/>
                    </a:ext>
                  </a:extLst>
                </p:cNvPr>
                <p:cNvSpPr/>
                <p:nvPr/>
              </p:nvSpPr>
              <p:spPr>
                <a:xfrm>
                  <a:off x="3307728" y="4805553"/>
                  <a:ext cx="914400" cy="294346"/>
                </a:xfrm>
                <a:prstGeom prst="rightArrow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2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7CBDE27-6036-E9D8-D6D4-AC7767FA2F71}"/>
                    </a:ext>
                  </a:extLst>
                </p:cNvPr>
                <p:cNvSpPr txBox="1"/>
                <p:nvPr/>
              </p:nvSpPr>
              <p:spPr>
                <a:xfrm>
                  <a:off x="1582214" y="4752671"/>
                  <a:ext cx="159203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Query Vector</a:t>
                  </a:r>
                  <a:endParaRPr lang="en-US" sz="2000" dirty="0"/>
                </a:p>
              </p:txBody>
            </p:sp>
            <p:sp>
              <p:nvSpPr>
                <p:cNvPr id="11" name="Round Diagonal Corner of Rectangle 10">
                  <a:extLst>
                    <a:ext uri="{FF2B5EF4-FFF2-40B4-BE49-F238E27FC236}">
                      <a16:creationId xmlns:a16="http://schemas.microsoft.com/office/drawing/2014/main" id="{29FF19D3-BD9E-28A5-8ADE-7EB6F56A7287}"/>
                    </a:ext>
                  </a:extLst>
                </p:cNvPr>
                <p:cNvSpPr/>
                <p:nvPr/>
              </p:nvSpPr>
              <p:spPr>
                <a:xfrm>
                  <a:off x="4480120" y="4355022"/>
                  <a:ext cx="901975" cy="1140424"/>
                </a:xfrm>
                <a:prstGeom prst="round2Diag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Index</a:t>
                  </a:r>
                </a:p>
              </p:txBody>
            </p:sp>
            <p:sp>
              <p:nvSpPr>
                <p:cNvPr id="18" name="Right Arrow 17">
                  <a:extLst>
                    <a:ext uri="{FF2B5EF4-FFF2-40B4-BE49-F238E27FC236}">
                      <a16:creationId xmlns:a16="http://schemas.microsoft.com/office/drawing/2014/main" id="{39A41C2E-57E3-6674-0E74-5A8E95B1F017}"/>
                    </a:ext>
                  </a:extLst>
                </p:cNvPr>
                <p:cNvSpPr/>
                <p:nvPr/>
              </p:nvSpPr>
              <p:spPr>
                <a:xfrm>
                  <a:off x="5640087" y="4805553"/>
                  <a:ext cx="914400" cy="294346"/>
                </a:xfrm>
                <a:prstGeom prst="rightArrow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2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Right Arrow 18">
                  <a:extLst>
                    <a:ext uri="{FF2B5EF4-FFF2-40B4-BE49-F238E27FC236}">
                      <a16:creationId xmlns:a16="http://schemas.microsoft.com/office/drawing/2014/main" id="{524F468F-201C-1E3F-D043-1AA4A4A93A1D}"/>
                    </a:ext>
                  </a:extLst>
                </p:cNvPr>
                <p:cNvSpPr/>
                <p:nvPr/>
              </p:nvSpPr>
              <p:spPr>
                <a:xfrm>
                  <a:off x="8217344" y="4778061"/>
                  <a:ext cx="914400" cy="294346"/>
                </a:xfrm>
                <a:prstGeom prst="rightArrow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2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F58688D-8D4F-E435-4599-3108E0FD34E6}"/>
                    </a:ext>
                  </a:extLst>
                </p:cNvPr>
                <p:cNvSpPr txBox="1"/>
                <p:nvPr/>
              </p:nvSpPr>
              <p:spPr>
                <a:xfrm>
                  <a:off x="9403422" y="4725179"/>
                  <a:ext cx="6767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/>
                    <a:t>ANN</a:t>
                  </a:r>
                  <a:endParaRPr lang="en-US" sz="2000" dirty="0"/>
                </a:p>
              </p:txBody>
            </p:sp>
          </p:grp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6141F9D-4CD9-BD1B-7075-790F975100A5}"/>
                  </a:ext>
                </a:extLst>
              </p:cNvPr>
              <p:cNvSpPr/>
              <p:nvPr/>
            </p:nvSpPr>
            <p:spPr>
              <a:xfrm>
                <a:off x="6579476" y="3967566"/>
                <a:ext cx="3540917" cy="1445217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n 23">
                  <a:extLst>
                    <a:ext uri="{FF2B5EF4-FFF2-40B4-BE49-F238E27FC236}">
                      <a16:creationId xmlns:a16="http://schemas.microsoft.com/office/drawing/2014/main" id="{4BAA902A-F548-90B8-127A-C38664B5CF2F}"/>
                    </a:ext>
                  </a:extLst>
                </p:cNvPr>
                <p:cNvSpPr/>
                <p:nvPr/>
              </p:nvSpPr>
              <p:spPr>
                <a:xfrm>
                  <a:off x="6768645" y="1463627"/>
                  <a:ext cx="1205576" cy="1140424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Candidate</a:t>
                  </a:r>
                  <a14:m>
                    <m:oMath xmlns:m="http://schemas.openxmlformats.org/officeDocument/2006/math">
                      <m:r>
                        <a:rPr lang="en-US" altLang="zh-CN" sz="1600" i="1" dirty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m:t>𝑆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m:t>′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altLang="zh-CN" sz="1600" i="1" dirty="0"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m:t>𝑆</m:t>
                      </m:r>
                    </m:oMath>
                  </a14:m>
                  <a:endParaRPr lang="en-US" sz="16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′|≪|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" name="Can 23">
                  <a:extLst>
                    <a:ext uri="{FF2B5EF4-FFF2-40B4-BE49-F238E27FC236}">
                      <a16:creationId xmlns:a16="http://schemas.microsoft.com/office/drawing/2014/main" id="{4BAA902A-F548-90B8-127A-C38664B5CF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8645" y="1463627"/>
                  <a:ext cx="1205576" cy="1140424"/>
                </a:xfrm>
                <a:prstGeom prst="can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04383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47E54-D2DD-5FAD-C909-D8E0987E7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77759FA0-F098-A0C0-C3E7-3747902D84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51060"/>
                <a:ext cx="10515600" cy="31558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Distance Sketch in the Euclidean space</a:t>
                </a:r>
              </a:p>
              <a:p>
                <a:pPr lvl="1"/>
                <a:r>
                  <a:rPr lang="en-SG" altLang="zh-CN" b="1" u="sng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Index Phase</a:t>
                </a:r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:</a:t>
                </a:r>
              </a:p>
              <a:p>
                <a:pPr lvl="2"/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SG" altLang="zh-CN" i="1" dirty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vectors</a:t>
                </a:r>
                <a:r>
                  <a:rPr lang="en-US" altLang="zh-CN" b="1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in a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-dimensional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SG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, build a sketch.</a:t>
                </a:r>
              </a:p>
              <a:p>
                <a:pPr lvl="1"/>
                <a:r>
                  <a:rPr lang="en-SG" altLang="zh-CN" b="1" u="sng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Query Phase</a:t>
                </a:r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: </a:t>
                </a:r>
              </a:p>
              <a:p>
                <a:pPr lvl="2"/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Given an index </a:t>
                </a:r>
                <a14:m>
                  <m:oMath xmlns:m="http://schemas.openxmlformats.org/officeDocument/2006/math">
                    <m:r>
                      <a:rPr lang="en-SG" altLang="zh-CN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 and a query vector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𝐱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SG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, output an approximate/estimate of the Euclidean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𝐱</m:t>
                    </m:r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. </a:t>
                </a:r>
              </a:p>
              <a:p>
                <a:pPr lvl="1"/>
                <a:r>
                  <a:rPr lang="en-SG" altLang="zh-CN" b="1" u="sng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Primary Goal</a:t>
                </a:r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: </a:t>
                </a:r>
              </a:p>
              <a:p>
                <a:pPr lvl="2"/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Minimize the running time, errors and space consumptions in the query phase. </a:t>
                </a:r>
                <a:endParaRPr lang="en-SG" altLang="zh-CN" sz="2200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77759FA0-F098-A0C0-C3E7-3747902D8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51060"/>
                <a:ext cx="10515600" cy="3155880"/>
              </a:xfrm>
              <a:prstGeom prst="rect">
                <a:avLst/>
              </a:prstGeom>
              <a:blipFill>
                <a:blip r:embed="rId4"/>
                <a:stretch>
                  <a:fillRect l="-1086" t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CED6C6-2929-C1D3-A5CE-55962BB8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BC8538-03F7-9BE8-0F55-1C94BCFB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/>
          <a:p>
            <a:r>
              <a:rPr lang="en-US" altLang="zh-HK" dirty="0"/>
              <a:t>Distance Sketch</a:t>
            </a:r>
            <a:endParaRPr lang="zh-HK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21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833EF-02E5-BB1C-13B0-18C7AF6B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566259E-2D26-4511-25D6-2A646AE8901B}"/>
              </a:ext>
            </a:extLst>
          </p:cNvPr>
          <p:cNvSpPr txBox="1">
            <a:spLocks/>
          </p:cNvSpPr>
          <p:nvPr/>
        </p:nvSpPr>
        <p:spPr>
          <a:xfrm>
            <a:off x="838200" y="1343605"/>
            <a:ext cx="10515600" cy="477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altLang="zh-CN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Distance Sketch in Practice</a:t>
            </a:r>
          </a:p>
          <a:p>
            <a:pPr lvl="1"/>
            <a:r>
              <a:rPr lang="en-SG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Dimension Reduction</a:t>
            </a:r>
          </a:p>
          <a:p>
            <a:pPr lvl="2"/>
            <a:r>
              <a:rPr lang="en-SG" altLang="zh-CN" sz="1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PCA [</a:t>
            </a:r>
            <a:r>
              <a:rPr lang="en-SG" sz="1800" dirty="0"/>
              <a:t>Pearson, ‘01], Random Projection [Johnson-</a:t>
            </a:r>
            <a:r>
              <a:rPr lang="en-SG" sz="1800" dirty="0" err="1"/>
              <a:t>Lindenstrauss</a:t>
            </a:r>
            <a:r>
              <a:rPr lang="en-SG" sz="1800" dirty="0"/>
              <a:t>, ‘84]</a:t>
            </a:r>
            <a:endParaRPr lang="en-SG" altLang="zh-CN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lvl="1"/>
            <a:r>
              <a:rPr lang="en-SG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Quantization</a:t>
            </a:r>
          </a:p>
          <a:p>
            <a:pPr lvl="2"/>
            <a:r>
              <a:rPr lang="en-SG" altLang="zh-CN" sz="1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PQ [</a:t>
            </a:r>
            <a:r>
              <a:rPr lang="en-US" altLang="zh-CN" sz="1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Jégou et al., ‘11</a:t>
            </a:r>
            <a:r>
              <a:rPr lang="en-SG" altLang="zh-CN" sz="1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], OPQ [Ge et al., ‘13], LVQ [</a:t>
            </a:r>
            <a:r>
              <a:rPr lang="en-SG" altLang="zh-CN" sz="1800" dirty="0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Aguerrebere</a:t>
            </a:r>
            <a:r>
              <a:rPr lang="en-SG" altLang="zh-CN" sz="1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et al., ’23], Qinco [</a:t>
            </a:r>
            <a:r>
              <a:rPr lang="en-SG" sz="1800" dirty="0"/>
              <a:t>Huijben et al., ‘24</a:t>
            </a:r>
            <a:r>
              <a:rPr lang="en-SG" altLang="zh-CN" sz="18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]</a:t>
            </a:r>
          </a:p>
          <a:p>
            <a:pPr lvl="2"/>
            <a:endParaRPr lang="en-SG" altLang="zh-CN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r>
              <a:rPr lang="en-SG" altLang="zh-CN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Distance Sketch in Theory</a:t>
            </a:r>
            <a:endParaRPr lang="en-US" altLang="zh-CN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lvl="1"/>
            <a:r>
              <a:rPr lang="en-US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Optimal Dimension Reduction </a:t>
            </a:r>
            <a:r>
              <a:rPr lang="en-SG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[</a:t>
            </a:r>
            <a:r>
              <a:rPr lang="en-SG" sz="2200" dirty="0"/>
              <a:t>Larsen-Nelson, ‘16]</a:t>
            </a:r>
            <a:endParaRPr lang="en-SG" altLang="zh-CN" sz="2200" dirty="0"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lvl="1"/>
            <a:r>
              <a:rPr lang="en-SG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Optimal Distance Sketch with Additive Error Bounds [</a:t>
            </a:r>
            <a:r>
              <a:rPr lang="en-SG" sz="2200" dirty="0"/>
              <a:t>Alon-</a:t>
            </a:r>
            <a:r>
              <a:rPr lang="en-SG" sz="2200" dirty="0" err="1"/>
              <a:t>Klartag</a:t>
            </a:r>
            <a:r>
              <a:rPr lang="en-SG" sz="2200" dirty="0"/>
              <a:t> ‘17</a:t>
            </a:r>
            <a:r>
              <a:rPr lang="en-SG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en-SG" altLang="zh-CN" sz="220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Optimal Pairwise Distance Sketch with Multiplicative Error Bounds [Indyk-Wagner ‘17] [Indyk-Wagner ‘22]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2FE84C-7297-7B21-6DA2-B6AE488E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273DF2-A5D4-5048-A9A8-02F3970B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/>
          <a:p>
            <a:r>
              <a:rPr lang="en-US" altLang="zh-HK" dirty="0"/>
              <a:t>Distance Sketch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402255-66F9-C457-2CAC-5B31F83D86B5}"/>
                  </a:ext>
                </a:extLst>
              </p:cNvPr>
              <p:cNvSpPr txBox="1"/>
              <p:nvPr/>
            </p:nvSpPr>
            <p:spPr>
              <a:xfrm>
                <a:off x="6827520" y="5781807"/>
                <a:ext cx="5364479" cy="668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*Pairwise Distance Sketch: Given indices </a:t>
                </a:r>
                <a14:m>
                  <m:oMath xmlns:m="http://schemas.openxmlformats.org/officeDocument/2006/math">
                    <m:r>
                      <a:rPr lang="en-SG" altLang="zh-CN" i="1" dirty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Calibri" panose="020F0502020204030204" pitchFamily="34" charset="0"/>
                      </a:rPr>
                      <m:t>𝑗</m:t>
                    </m:r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, output an estimate of the Euclidean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SG" altLang="zh-CN" dirty="0">
                    <a:latin typeface="Calibri" panose="020F0502020204030204" pitchFamily="34" charset="0"/>
                    <a:ea typeface="Microsoft YaHei" panose="020B0503020204020204" pitchFamily="34" charset="-122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402255-66F9-C457-2CAC-5B31F83D8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20" y="5781807"/>
                <a:ext cx="5364479" cy="668645"/>
              </a:xfrm>
              <a:prstGeom prst="rect">
                <a:avLst/>
              </a:prstGeom>
              <a:blipFill>
                <a:blip r:embed="rId4"/>
                <a:stretch>
                  <a:fillRect l="-943" t="-377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903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73F05-E973-EAF4-28A6-2E7DA9321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B6C12D4-B446-6E59-A167-F5695647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/>
          <a:p>
            <a:r>
              <a:rPr lang="en-SG" altLang="zh-CN" b="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Optimality [Alon-</a:t>
            </a:r>
            <a:r>
              <a:rPr lang="en-SG" altLang="zh-CN" b="0" dirty="0" err="1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Klartag</a:t>
            </a:r>
            <a:r>
              <a:rPr lang="en-SG" altLang="zh-CN" b="0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‘17]</a:t>
            </a:r>
            <a:endParaRPr lang="zh-HK" altLang="en-US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45BEE8-1A40-FCF5-AE5A-53F1E1A5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01BAA-3E45-AFFC-DBCF-8A044E7BD6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692" b="27858"/>
          <a:stretch>
            <a:fillRect/>
          </a:stretch>
        </p:blipFill>
        <p:spPr>
          <a:xfrm>
            <a:off x="1148164" y="2656326"/>
            <a:ext cx="6993004" cy="212136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97F505-1FC6-73B7-AA37-430DA962B9F8}"/>
              </a:ext>
            </a:extLst>
          </p:cNvPr>
          <p:cNvGrpSpPr/>
          <p:nvPr/>
        </p:nvGrpSpPr>
        <p:grpSpPr>
          <a:xfrm>
            <a:off x="8202616" y="2746376"/>
            <a:ext cx="2183940" cy="926719"/>
            <a:chOff x="8202616" y="2746376"/>
            <a:chExt cx="2183940" cy="92671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590097-215A-1291-D941-1A0DBBC53106}"/>
                </a:ext>
              </a:extLst>
            </p:cNvPr>
            <p:cNvSpPr txBox="1"/>
            <p:nvPr/>
          </p:nvSpPr>
          <p:spPr>
            <a:xfrm>
              <a:off x="8525982" y="3057985"/>
              <a:ext cx="186057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high dim. &amp; low acc.</a:t>
              </a:r>
            </a:p>
          </p:txBody>
        </p: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D85E3863-98DA-C4E9-FD7B-431DDD61DDDC}"/>
                </a:ext>
              </a:extLst>
            </p:cNvPr>
            <p:cNvSpPr/>
            <p:nvPr/>
          </p:nvSpPr>
          <p:spPr>
            <a:xfrm>
              <a:off x="8202616" y="2746376"/>
              <a:ext cx="261918" cy="926719"/>
            </a:xfrm>
            <a:prstGeom prst="rightBrac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7179F8-CABD-1A8D-95EB-9C38CC8EADAC}"/>
              </a:ext>
            </a:extLst>
          </p:cNvPr>
          <p:cNvGrpSpPr/>
          <p:nvPr/>
        </p:nvGrpSpPr>
        <p:grpSpPr>
          <a:xfrm>
            <a:off x="8213946" y="3828460"/>
            <a:ext cx="2212985" cy="926719"/>
            <a:chOff x="8213946" y="3828460"/>
            <a:chExt cx="2212985" cy="9267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583FC1-7D96-375A-7135-81F2FE48F17F}"/>
                </a:ext>
              </a:extLst>
            </p:cNvPr>
            <p:cNvSpPr txBox="1"/>
            <p:nvPr/>
          </p:nvSpPr>
          <p:spPr>
            <a:xfrm>
              <a:off x="8464534" y="4130700"/>
              <a:ext cx="19623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</a:rPr>
                <a:t>high dim. &amp; high acc.</a:t>
              </a:r>
            </a:p>
          </p:txBody>
        </p: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A935ACE1-DF76-99B8-451D-B8EE7D1FEB09}"/>
                </a:ext>
              </a:extLst>
            </p:cNvPr>
            <p:cNvSpPr/>
            <p:nvPr/>
          </p:nvSpPr>
          <p:spPr>
            <a:xfrm>
              <a:off x="8213946" y="3828460"/>
              <a:ext cx="261918" cy="926719"/>
            </a:xfrm>
            <a:prstGeom prst="rightBrac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D09E9E-67C5-87EE-D79D-DEDA82D99AED}"/>
              </a:ext>
            </a:extLst>
          </p:cNvPr>
          <p:cNvGrpSpPr/>
          <p:nvPr/>
        </p:nvGrpSpPr>
        <p:grpSpPr>
          <a:xfrm>
            <a:off x="8954795" y="3475353"/>
            <a:ext cx="1131665" cy="556039"/>
            <a:chOff x="8954795" y="3475353"/>
            <a:chExt cx="1131665" cy="556039"/>
          </a:xfrm>
        </p:grpSpPr>
        <p:sp>
          <p:nvSpPr>
            <p:cNvPr id="24" name="Up Arrow 23">
              <a:extLst>
                <a:ext uri="{FF2B5EF4-FFF2-40B4-BE49-F238E27FC236}">
                  <a16:creationId xmlns:a16="http://schemas.microsoft.com/office/drawing/2014/main" id="{CBE80EDB-D98E-002D-1CFC-DE84738D8662}"/>
                </a:ext>
              </a:extLst>
            </p:cNvPr>
            <p:cNvSpPr/>
            <p:nvPr/>
          </p:nvSpPr>
          <p:spPr>
            <a:xfrm>
              <a:off x="8954795" y="3475353"/>
              <a:ext cx="142710" cy="556039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282CC9-9B07-FD10-0E8A-E0F13C2CA318}"/>
                </a:ext>
              </a:extLst>
            </p:cNvPr>
            <p:cNvSpPr txBox="1"/>
            <p:nvPr/>
          </p:nvSpPr>
          <p:spPr>
            <a:xfrm>
              <a:off x="9089071" y="3583709"/>
              <a:ext cx="9973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JL Lemma</a:t>
              </a: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DF9377-7C4C-D90D-95E3-1ECF5A4C14CB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7812416" y="2098422"/>
            <a:ext cx="713566" cy="5579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47B57E-DCEA-DD2B-3F3C-094AE8BBFF7F}"/>
                  </a:ext>
                </a:extLst>
              </p:cNvPr>
              <p:cNvSpPr txBox="1"/>
              <p:nvPr/>
            </p:nvSpPr>
            <p:spPr>
              <a:xfrm>
                <a:off x="8525982" y="1706487"/>
                <a:ext cx="3514663" cy="78386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bits vs.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dims</a:t>
                </a:r>
              </a:p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Comparison with JL Lemma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47B57E-DCEA-DD2B-3F3C-094AE8BBF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982" y="1706487"/>
                <a:ext cx="3514663" cy="783869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A39E76FE-F0D3-A672-5E2F-D03E8A651E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9020083"/>
                  </p:ext>
                </p:extLst>
              </p:nvPr>
            </p:nvGraphicFramePr>
            <p:xfrm>
              <a:off x="8644831" y="186669"/>
              <a:ext cx="3271858" cy="13411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009104">
                      <a:extLst>
                        <a:ext uri="{9D8B030D-6E8A-4147-A177-3AD203B41FA5}">
                          <a16:colId xmlns:a16="http://schemas.microsoft.com/office/drawing/2014/main" val="1691333005"/>
                        </a:ext>
                      </a:extLst>
                    </a:gridCol>
                    <a:gridCol w="2262754">
                      <a:extLst>
                        <a:ext uri="{9D8B030D-6E8A-4147-A177-3AD203B41FA5}">
                          <a16:colId xmlns:a16="http://schemas.microsoft.com/office/drawing/2014/main" val="2680268124"/>
                        </a:ext>
                      </a:extLst>
                    </a:gridCol>
                  </a:tblGrid>
                  <a:tr h="27612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number of vectors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4590324"/>
                      </a:ext>
                    </a:extLst>
                  </a:tr>
                  <a:tr h="29288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additive error bound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791290"/>
                      </a:ext>
                    </a:extLst>
                  </a:tr>
                  <a:tr h="27612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dimensionality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8117056"/>
                      </a:ext>
                    </a:extLst>
                  </a:tr>
                  <a:tr h="27612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bit-width for a vector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47970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A39E76FE-F0D3-A672-5E2F-D03E8A651E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9020083"/>
                  </p:ext>
                </p:extLst>
              </p:nvPr>
            </p:nvGraphicFramePr>
            <p:xfrm>
              <a:off x="8644831" y="186669"/>
              <a:ext cx="3271858" cy="13411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009104">
                      <a:extLst>
                        <a:ext uri="{9D8B030D-6E8A-4147-A177-3AD203B41FA5}">
                          <a16:colId xmlns:a16="http://schemas.microsoft.com/office/drawing/2014/main" val="1691333005"/>
                        </a:ext>
                      </a:extLst>
                    </a:gridCol>
                    <a:gridCol w="2262754">
                      <a:extLst>
                        <a:ext uri="{9D8B030D-6E8A-4147-A177-3AD203B41FA5}">
                          <a16:colId xmlns:a16="http://schemas.microsoft.com/office/drawing/2014/main" val="268026812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3704" r="-225000" b="-3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number of vectors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459032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103704" r="-225000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additive error bound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79129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211538" r="-225000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dimensionality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811705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300000" r="-22500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/>
                            <a:t>bit-width for a vector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479702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F70AF18-C2B1-E1B6-18D9-851FB2103B3F}"/>
              </a:ext>
            </a:extLst>
          </p:cNvPr>
          <p:cNvGrpSpPr/>
          <p:nvPr/>
        </p:nvGrpSpPr>
        <p:grpSpPr>
          <a:xfrm>
            <a:off x="7865361" y="4777856"/>
            <a:ext cx="4175284" cy="779019"/>
            <a:chOff x="7865361" y="4777856"/>
            <a:chExt cx="4175284" cy="77901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2C7454B-1B48-959D-8DC9-AFB3B6494858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7865361" y="4777856"/>
              <a:ext cx="660621" cy="4558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4CE7D2-EDC0-61CD-7393-ADDCDCF47D52}"/>
                    </a:ext>
                  </a:extLst>
                </p:cNvPr>
                <p:cNvSpPr txBox="1"/>
                <p:nvPr/>
              </p:nvSpPr>
              <p:spPr>
                <a:xfrm>
                  <a:off x="8525982" y="4910544"/>
                  <a:ext cx="3514663" cy="64633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</a:rPr>
                    <a:t>Logarithmic vs. Linear (to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)</a:t>
                  </a:r>
                </a:p>
                <a:p>
                  <a:pPr algn="ctr"/>
                  <a:r>
                    <a:rPr lang="en-US" b="1" dirty="0">
                      <a:solidFill>
                        <a:srgbClr val="FF0000"/>
                      </a:solidFill>
                    </a:rPr>
                    <a:t>Comparison with JL Lemma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64CE7D2-EDC0-61CD-7393-ADDCDCF47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5982" y="4910544"/>
                  <a:ext cx="3514663" cy="646331"/>
                </a:xfrm>
                <a:prstGeom prst="rect">
                  <a:avLst/>
                </a:prstGeom>
                <a:blipFill>
                  <a:blip r:embed="rId7"/>
                  <a:stretch>
                    <a:fillRect t="-3774" b="-11321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5982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8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8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8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8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8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8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8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8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8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64088</TotalTime>
  <Words>1481</Words>
  <Application>Microsoft Macintosh PowerPoint</Application>
  <PresentationFormat>Widescreen</PresentationFormat>
  <Paragraphs>333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Microsoft YaHei</vt:lpstr>
      <vt:lpstr>Microsoft YaHei UI</vt:lpstr>
      <vt:lpstr>Apple Symbols</vt:lpstr>
      <vt:lpstr>Aptos</vt:lpstr>
      <vt:lpstr>Arial</vt:lpstr>
      <vt:lpstr>Calibri</vt:lpstr>
      <vt:lpstr>Calibri Light</vt:lpstr>
      <vt:lpstr>Cambria Math</vt:lpstr>
      <vt:lpstr>Wingdings</vt:lpstr>
      <vt:lpstr>1_Office Theme</vt:lpstr>
      <vt:lpstr>RaBitQ: Practical and Asymptotically Optimal Quantization of High-Dimensional Vectors</vt:lpstr>
      <vt:lpstr>Outline</vt:lpstr>
      <vt:lpstr>High-Dimensional Vector Data</vt:lpstr>
      <vt:lpstr>Nearest Neighbor Search</vt:lpstr>
      <vt:lpstr>Nearest Neighbor Search</vt:lpstr>
      <vt:lpstr>Nearest Neighbor Search</vt:lpstr>
      <vt:lpstr>Distance Sketch</vt:lpstr>
      <vt:lpstr>Distance Sketch</vt:lpstr>
      <vt:lpstr>Optimality [Alon-Klartag ‘17]</vt:lpstr>
      <vt:lpstr>Limitation [Alon-Klartag ‘17]</vt:lpstr>
      <vt:lpstr>Outline</vt:lpstr>
      <vt:lpstr>Goal</vt:lpstr>
      <vt:lpstr>Index Phase</vt:lpstr>
      <vt:lpstr>Query Phase</vt:lpstr>
      <vt:lpstr>Query Phase</vt:lpstr>
      <vt:lpstr>Optimality</vt:lpstr>
      <vt:lpstr>Query Phase</vt:lpstr>
      <vt:lpstr>Incremental Distance Estimation</vt:lpstr>
      <vt:lpstr>Advantage in System Design</vt:lpstr>
      <vt:lpstr>Outline</vt:lpstr>
      <vt:lpstr>Space-Accuracy Trade-Off for Distance Estimation</vt:lpstr>
      <vt:lpstr>Time-Accuracy Trade-Off for ANN</vt:lpstr>
      <vt:lpstr>Outline</vt:lpstr>
      <vt:lpstr>Discussion</vt:lpstr>
      <vt:lpstr>RaBitQ in Industry</vt:lpstr>
      <vt:lpstr>Acknowledgement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 Long (Asst Prof)</dc:creator>
  <cp:lastModifiedBy>Gao Jianyang</cp:lastModifiedBy>
  <cp:revision>5965</cp:revision>
  <dcterms:created xsi:type="dcterms:W3CDTF">2019-07-19T09:03:00Z</dcterms:created>
  <dcterms:modified xsi:type="dcterms:W3CDTF">2025-12-16T12:02:00Z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