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2" r:id="rId5"/>
    <p:sldId id="261" r:id="rId6"/>
    <p:sldId id="263" r:id="rId7"/>
    <p:sldId id="264" r:id="rId8"/>
    <p:sldId id="266" r:id="rId9"/>
    <p:sldId id="267" r:id="rId10"/>
    <p:sldId id="268" r:id="rId11"/>
    <p:sldId id="273" r:id="rId12"/>
    <p:sldId id="277" r:id="rId13"/>
    <p:sldId id="279" r:id="rId14"/>
    <p:sldId id="280" r:id="rId15"/>
    <p:sldId id="278" r:id="rId16"/>
    <p:sldId id="274" r:id="rId17"/>
    <p:sldId id="275" r:id="rId18"/>
    <p:sldId id="276" r:id="rId19"/>
    <p:sldId id="269" r:id="rId20"/>
    <p:sldId id="260" r:id="rId21"/>
    <p:sldId id="270" r:id="rId22"/>
    <p:sldId id="271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0" d="100"/>
          <a:sy n="90" d="100"/>
        </p:scale>
        <p:origin x="64" y="3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651A7-4A86-4CE2-A5F5-946BD48D8499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6EFD8-8C48-4A9E-B39F-9DC3DF6A7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78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2CD45-8837-4512-A542-FD45039FFB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341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289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7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3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25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2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7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6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4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7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35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BA7C9-23CF-46BC-A1F3-67C2C849A996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1184-92EE-4C60-872F-7AEBB514E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4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36545" b="13442"/>
          <a:stretch/>
        </p:blipFill>
        <p:spPr>
          <a:xfrm>
            <a:off x="3333597" y="3758844"/>
            <a:ext cx="5524805" cy="3099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862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Closest Pair</a:t>
            </a:r>
            <a:br>
              <a:rPr lang="en-US" dirty="0" smtClean="0"/>
            </a:br>
            <a:r>
              <a:rPr lang="en-US" dirty="0" smtClean="0"/>
              <a:t>(and Related Problems)</a:t>
            </a:r>
            <a:br>
              <a:rPr lang="en-US" dirty="0" smtClean="0"/>
            </a:br>
            <a:r>
              <a:rPr lang="en-US" dirty="0" smtClean="0"/>
              <a:t>using the Polynomial 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33865"/>
            <a:ext cx="9144000" cy="1655762"/>
          </a:xfrm>
        </p:spPr>
        <p:txBody>
          <a:bodyPr/>
          <a:lstStyle/>
          <a:p>
            <a:r>
              <a:rPr lang="en-US" dirty="0" smtClean="0"/>
              <a:t>Josh Alman (Columbia)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9100" y="1613484"/>
                <a:ext cx="113538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Goal: Pick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Plan: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 Construct low-degree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so that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)≤0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2. Convert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9100" y="1613484"/>
                <a:ext cx="11353800" cy="4351338"/>
              </a:xfrm>
              <a:blipFill>
                <a:blip r:embed="rId2"/>
                <a:stretch>
                  <a:fillRect l="-967" t="-2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86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77268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Goal: Construct low-degree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so that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)≤0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Approach: Construct low-degree polynomial </a:t>
                </a:r>
                <a:r>
                  <a:rPr lang="en-US" i="1" dirty="0" smtClean="0"/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so that</a:t>
                </a:r>
              </a:p>
              <a:p>
                <a:r>
                  <a:rPr lang="en-US" b="0" i="1" dirty="0" smtClean="0"/>
                  <a:t>p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b="0" i="1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∈[−1,0]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Then set </a:t>
                </a:r>
                <a:br>
                  <a:rPr lang="en-US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772685"/>
              </a:xfrm>
              <a:blipFill>
                <a:blip r:embed="rId2"/>
                <a:stretch>
                  <a:fillRect l="-1043" t="-3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398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6510528" cy="4911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 the degree-2 poly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So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6510528" cy="4911675"/>
              </a:xfrm>
              <a:blipFill>
                <a:blip r:embed="rId2"/>
                <a:stretch>
                  <a:fillRect l="-1873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56986" y="230189"/>
                <a:ext cx="5881419" cy="102117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Construct low-degree polynomial </a:t>
                </a:r>
                <a:r>
                  <a:rPr lang="en-US" sz="2000" i="1" dirty="0" smtClean="0"/>
                  <a:t>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with </a:t>
                </a:r>
                <a:br>
                  <a:rPr lang="en-US" sz="2000" dirty="0" smtClean="0"/>
                </a:br>
                <a:r>
                  <a:rPr lang="en-US" sz="2000" b="0" i="1" dirty="0" smtClean="0"/>
                  <a:t>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r>
                  <a:rPr lang="en-US" sz="2000" b="0" i="1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∈[−1,0]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86" y="230189"/>
                <a:ext cx="5881419" cy="1021177"/>
              </a:xfrm>
              <a:prstGeom prst="rect">
                <a:avLst/>
              </a:prstGeom>
              <a:blipFill>
                <a:blip r:embed="rId3"/>
                <a:stretch>
                  <a:fillRect l="-1035" t="-2367" r="-621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44538" y="1825623"/>
                <a:ext cx="5368137" cy="4911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Attempt 1: Pick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between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−1,0]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func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≫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538" y="1825623"/>
                <a:ext cx="5368137" cy="4911675"/>
              </a:xfrm>
              <a:prstGeom prst="rect">
                <a:avLst/>
              </a:prstGeom>
              <a:blipFill>
                <a:blip r:embed="rId4"/>
                <a:stretch>
                  <a:fillRect l="-2386" t="-2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109156" y="6457890"/>
                <a:ext cx="3929481" cy="40011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Degree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func>
                  </m:oMath>
                </a14:m>
                <a:r>
                  <a:rPr lang="en-US" sz="2000" dirty="0" smtClean="0"/>
                  <a:t>, which is too high!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9156" y="6457890"/>
                <a:ext cx="3929481" cy="400110"/>
              </a:xfrm>
              <a:prstGeom prst="rect">
                <a:avLst/>
              </a:prstGeom>
              <a:blipFill>
                <a:blip r:embed="rId5"/>
                <a:stretch>
                  <a:fillRect l="-1391" t="-5882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807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tool: </a:t>
            </a:r>
            <a:r>
              <a:rPr lang="en-US" dirty="0" err="1" smtClean="0"/>
              <a:t>Chebyshev</a:t>
            </a:r>
            <a:r>
              <a:rPr lang="en-US" dirty="0" smtClean="0"/>
              <a:t>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85576" cy="1650383"/>
              </a:xfrm>
            </p:spPr>
            <p:txBody>
              <a:bodyPr/>
              <a:lstStyle/>
              <a:p>
                <a:r>
                  <a:rPr lang="en-US" dirty="0" smtClean="0"/>
                  <a:t>Chebyshev polynomial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defined recursively as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and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85576" cy="1650383"/>
              </a:xfrm>
              <a:blipFill>
                <a:blip r:embed="rId3"/>
                <a:stretch>
                  <a:fillRect l="-990" t="-51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36545" b="13442"/>
          <a:stretch/>
        </p:blipFill>
        <p:spPr>
          <a:xfrm>
            <a:off x="571195" y="3562042"/>
            <a:ext cx="5524805" cy="30991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/>
              <p:nvPr/>
            </p:nvSpPr>
            <p:spPr>
              <a:xfrm>
                <a:off x="6115355" y="5499318"/>
                <a:ext cx="55737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 + 50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400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+ 1120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1280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+ 512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355" y="5499318"/>
                <a:ext cx="557376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035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0" r="36545" b="13442"/>
          <a:stretch/>
        </p:blipFill>
        <p:spPr>
          <a:xfrm>
            <a:off x="571195" y="3562042"/>
            <a:ext cx="5524805" cy="3099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5105"/>
            <a:ext cx="10515600" cy="1325563"/>
          </a:xfrm>
        </p:spPr>
        <p:txBody>
          <a:bodyPr/>
          <a:lstStyle/>
          <a:p>
            <a:r>
              <a:rPr lang="en-US" dirty="0" smtClean="0"/>
              <a:t>Key tool: </a:t>
            </a:r>
            <a:r>
              <a:rPr lang="en-US" dirty="0" err="1" smtClean="0"/>
              <a:t>Chebyshev</a:t>
            </a:r>
            <a:r>
              <a:rPr lang="en-US" dirty="0" smtClean="0"/>
              <a:t> polynomials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22288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Among all polynomials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∈[−1,1]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≤1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maximizes the value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2228849"/>
              </a:xfrm>
              <a:blipFill>
                <a:blip r:embed="rId3"/>
                <a:stretch>
                  <a:fillRect l="-1217" t="-4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343025" y="5226748"/>
            <a:ext cx="4000500" cy="11035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295900" y="3970559"/>
            <a:ext cx="189232" cy="1810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/>
              <p:nvPr/>
            </p:nvSpPr>
            <p:spPr>
              <a:xfrm>
                <a:off x="6166561" y="3736114"/>
                <a:ext cx="5573763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</m:rad>
                        </m:sup>
                      </m:sSup>
                    </m:oMath>
                  </m:oMathPara>
                </a14:m>
                <a:endParaRPr lang="en-US" sz="28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561" y="3736114"/>
                <a:ext cx="5573763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/>
              <p:nvPr/>
            </p:nvSpPr>
            <p:spPr>
              <a:xfrm>
                <a:off x="6267755" y="5651718"/>
                <a:ext cx="557376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1 + 50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400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+ 1120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1280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 i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+ 512 </m:t>
                      </m:r>
                      <m:sSup>
                        <m:sSupPr>
                          <m:ctrlP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 smtClean="0">
                              <a:solidFill>
                                <a:schemeClr val="accent5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sz="2400" dirty="0" smtClean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4A3D05E-F411-43AA-B26D-4A19CE4DB4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7755" y="5651718"/>
                <a:ext cx="557376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20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825624"/>
                <a:ext cx="6510528" cy="4911675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Define the degree-2 poly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Define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𝑑𝑖𝑠𝑡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So that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∈[0,1]</m:t>
                    </m:r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≥1+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b="0" dirty="0" smtClean="0">
                    <a:latin typeface="Cambria Math" panose="02040503050406030204" pitchFamily="18" charset="0"/>
                  </a:rPr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825624"/>
                <a:ext cx="6510528" cy="4911675"/>
              </a:xfrm>
              <a:blipFill>
                <a:blip r:embed="rId2"/>
                <a:stretch>
                  <a:fillRect l="-1873" t="-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6056986" y="230189"/>
                <a:ext cx="5881419" cy="1021177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2000" dirty="0" smtClean="0"/>
                  <a:t>Construct low-degree polynomial </a:t>
                </a:r>
                <a:r>
                  <a:rPr lang="en-US" sz="2000" i="1" dirty="0" smtClean="0"/>
                  <a:t>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000" dirty="0" smtClean="0"/>
                  <a:t> with </a:t>
                </a:r>
                <a:br>
                  <a:rPr lang="en-US" sz="2000" dirty="0" smtClean="0"/>
                </a:br>
                <a:r>
                  <a:rPr lang="en-US" sz="2000" b="0" i="1" dirty="0" smtClean="0"/>
                  <a:t>p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  <a:p>
                <a:r>
                  <a:rPr lang="en-US" sz="2000" b="0" i="1" dirty="0" smtClean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∈[−1,0]</m:t>
                    </m:r>
                  </m:oMath>
                </a14:m>
                <a:r>
                  <a:rPr lang="en-US" sz="2000" dirty="0" smtClean="0"/>
                  <a:t> 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6986" y="230189"/>
                <a:ext cx="5881419" cy="1021177"/>
              </a:xfrm>
              <a:prstGeom prst="rect">
                <a:avLst/>
              </a:prstGeom>
              <a:blipFill>
                <a:blip r:embed="rId3"/>
                <a:stretch>
                  <a:fillRect l="-1035" t="-2367" r="-621" b="-9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044538" y="1825623"/>
                <a:ext cx="5368137" cy="491167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 smtClean="0"/>
                  <a:t>Attempt 2: Pick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d>
                        </m:e>
                        <m:sup/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we only need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538" y="1825623"/>
                <a:ext cx="5368137" cy="4911675"/>
              </a:xfrm>
              <a:prstGeom prst="rect">
                <a:avLst/>
              </a:prstGeom>
              <a:blipFill>
                <a:blip r:embed="rId4"/>
                <a:stretch>
                  <a:fillRect l="-2386" t="-1985" r="-14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46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 Polynomial Into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have our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want </a:t>
                </a:r>
                <a:r>
                  <a:rPr lang="en-US" b="0" dirty="0" smtClean="0"/>
                  <a:t>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Idea: split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by monomials, e.g.,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=〈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 smtClean="0"/>
                  <a:t> will be number of monomials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is expanded out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46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 (counting monomials)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2880" y="1360626"/>
                <a:ext cx="12009120" cy="5497373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# of monomials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dirty="0" smtClean="0"/>
                  <a:t> # of monomials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Since we only care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{0,1}</m:t>
                    </m:r>
                  </m:oMath>
                </a14:m>
                <a:r>
                  <a:rPr lang="en-US" dirty="0" smtClean="0"/>
                  <a:t> inputs, we may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is multilinear</a:t>
                </a:r>
              </a:p>
              <a:p>
                <a:r>
                  <a:rPr lang="en-US" dirty="0" smtClean="0"/>
                  <a:t># monomials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 smtClean="0"/>
                  <a:t> # multilinear monomials of degree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func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</m:func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 smtClean="0"/>
                            <m:t> </m:t>
                          </m:r>
                        </m:sup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</m:e>
                      </m:nary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</m:func>
                                </m:e>
                              </m:ra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we will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so that this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Final running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2−1/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880" y="1360626"/>
                <a:ext cx="12009120" cy="5497373"/>
              </a:xfrm>
              <a:blipFill>
                <a:blip r:embed="rId2"/>
                <a:stretch>
                  <a:fillRect l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99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939" y="0"/>
            <a:ext cx="10515600" cy="1325563"/>
          </a:xfrm>
        </p:spPr>
        <p:txBody>
          <a:bodyPr/>
          <a:lstStyle/>
          <a:p>
            <a:r>
              <a:rPr lang="en-US" dirty="0" smtClean="0"/>
              <a:t>Improvement: Probabilistic Polynomial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6304" y="1104596"/>
                <a:ext cx="12045696" cy="57534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We designed </a:t>
                </a:r>
                <a:r>
                  <a:rPr lang="en-US" i="1" dirty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with </a:t>
                </a:r>
                <a:endParaRPr lang="en-US" dirty="0" smtClean="0"/>
              </a:p>
              <a:p>
                <a:pPr lvl="1"/>
                <a:r>
                  <a:rPr lang="en-US" i="1" dirty="0" smtClean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∈[−1,0]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Instead we can give a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randomized algorithm </a:t>
                </a:r>
                <a:r>
                  <a:rPr lang="en-US" dirty="0" smtClean="0"/>
                  <a:t>that outputs a polynomial </a:t>
                </a:r>
                <a:r>
                  <a:rPr lang="en-US" i="1" dirty="0" smtClean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 so that,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</a:t>
                </a:r>
              </a:p>
              <a:p>
                <a:pPr lvl="1"/>
                <a:r>
                  <a:rPr lang="en-US" i="1" dirty="0" smtClean="0"/>
                  <a:t>p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)&gt;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&gt;1−0.1/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pPr lvl="1"/>
                <a:r>
                  <a:rPr lang="en-US" i="1" dirty="0"/>
                  <a:t>p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∈[−1,0]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&gt;1−0.1/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(Probabilities over drawing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, but worst-case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Each pair of groups will still be computed correctly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0.9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Can now use common approaches (dimension reduction, hashing, </a:t>
                </a:r>
                <a:r>
                  <a:rPr lang="en-US" dirty="0" err="1" smtClean="0"/>
                  <a:t>etc</a:t>
                </a:r>
                <a:r>
                  <a:rPr lang="en-US" dirty="0" smtClean="0"/>
                  <a:t>) to reduce the degree of the polynomial </a:t>
                </a:r>
              </a:p>
              <a:p>
                <a:r>
                  <a:rPr lang="en-US" dirty="0" smtClean="0"/>
                  <a:t>Improves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2−1/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2−1/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304" y="1104596"/>
                <a:ext cx="12045696" cy="5753404"/>
              </a:xfrm>
              <a:blipFill>
                <a:blip r:embed="rId2"/>
                <a:stretch>
                  <a:fillRect l="-759" t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47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Most of the steps here were quite generic, and could work for any problem of the form (for some predicate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 smtClean="0"/>
                  <a:t>, determine if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Just need a good polynomial for testing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endParaRPr lang="en-US" dirty="0"/>
              </a:p>
              <a:p>
                <a:r>
                  <a:rPr lang="en-US" dirty="0" smtClean="0"/>
                  <a:t>Let me give some examples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34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Polynomial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58" y="1825625"/>
            <a:ext cx="119380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Approximating important functions by low-degree polynomials is prevalent in TCS</a:t>
            </a:r>
          </a:p>
          <a:p>
            <a:pPr lvl="1"/>
            <a:r>
              <a:rPr lang="en-US" dirty="0" smtClean="0"/>
              <a:t>Circuit complexity </a:t>
            </a:r>
          </a:p>
          <a:p>
            <a:pPr lvl="1"/>
            <a:r>
              <a:rPr lang="en-US" dirty="0" smtClean="0"/>
              <a:t>Learning classes of Boolean functions </a:t>
            </a:r>
          </a:p>
          <a:p>
            <a:pPr lvl="1"/>
            <a:r>
              <a:rPr lang="en-US" dirty="0" smtClean="0"/>
              <a:t>Quantum query complexity lower bounds 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  <a:p>
            <a:r>
              <a:rPr lang="en-US" dirty="0" smtClean="0"/>
              <a:t>Today: Using these tools to design algorithms for closest pair and related problems</a:t>
            </a:r>
          </a:p>
          <a:p>
            <a:r>
              <a:rPr lang="en-US" dirty="0" smtClean="0"/>
              <a:t>We can often </a:t>
            </a:r>
            <a:r>
              <a:rPr lang="en-US" dirty="0" smtClean="0">
                <a:solidFill>
                  <a:srgbClr val="7030A0"/>
                </a:solidFill>
              </a:rPr>
              <a:t>reuse polynomial constructions from other applications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8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Approximate</a:t>
            </a:r>
            <a:r>
              <a:rPr lang="en-US" dirty="0" smtClean="0"/>
              <a:t> Hamming 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86014" y="1883682"/>
                <a:ext cx="11019971" cy="497431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Given 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</a:t>
                </a:r>
                <a:br>
                  <a:rPr lang="en-US" dirty="0" smtClean="0"/>
                </a:b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∈{1,…,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}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𝑑𝑖𝑠𝑡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Can 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by dimensionality reduction</a:t>
                </a:r>
              </a:p>
              <a:p>
                <a:r>
                  <a:rPr lang="en-US" dirty="0" smtClean="0"/>
                  <a:t>LSH [</a:t>
                </a:r>
                <a:r>
                  <a:rPr lang="en-US" dirty="0" err="1" smtClean="0"/>
                  <a:t>Indyk-Motwani</a:t>
                </a:r>
                <a:r>
                  <a:rPr lang="en-US" dirty="0" smtClean="0"/>
                  <a:t> 1998]: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Chebyshev</a:t>
                </a:r>
                <a:r>
                  <a:rPr lang="en-US" dirty="0" smtClean="0"/>
                  <a:t> polynomials [G. Valiant 2012]: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Probabilistic </a:t>
                </a:r>
                <a:r>
                  <a:rPr lang="en-US" dirty="0" err="1" smtClean="0"/>
                  <a:t>Chebyshev</a:t>
                </a:r>
                <a:r>
                  <a:rPr lang="en-US" dirty="0" smtClean="0"/>
                  <a:t> polynomials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-Chan-Williams 2016]: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Idea: gap that’s plugged into the </a:t>
                </a:r>
                <a:r>
                  <a:rPr lang="en-US" dirty="0" err="1" smtClean="0"/>
                  <a:t>Chebyshev</a:t>
                </a:r>
                <a:r>
                  <a:rPr lang="en-US" dirty="0" smtClean="0"/>
                  <a:t> polynomial is 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[Rubinstein 2018]: Assuming SETH, cannot 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1.99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Abboud</a:t>
                </a:r>
                <a:r>
                  <a:rPr lang="en-US" dirty="0" smtClean="0"/>
                  <a:t>-Ron-</a:t>
                </a:r>
                <a:r>
                  <a:rPr lang="en-US" dirty="0" err="1" smtClean="0"/>
                  <a:t>Zewi</a:t>
                </a:r>
                <a:r>
                  <a:rPr lang="en-US" dirty="0" smtClean="0"/>
                  <a:t> 2023]: Evidence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g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𝜖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may not be possible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6014" y="1883682"/>
                <a:ext cx="11019971" cy="4974318"/>
              </a:xfrm>
              <a:blipFill>
                <a:blip r:embed="rId2"/>
                <a:stretch>
                  <a:fillRect l="-719" t="-2819" b="-2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43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Vectors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find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</a:t>
                </a:r>
                <a:r>
                  <a:rPr lang="en-US" dirty="0"/>
                  <a:t/>
                </a: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Focus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[</a:t>
                </a:r>
                <a:r>
                  <a:rPr lang="en-US" dirty="0" err="1" smtClean="0"/>
                  <a:t>Abboud</a:t>
                </a:r>
                <a:r>
                  <a:rPr lang="en-US" dirty="0" smtClean="0"/>
                  <a:t>-Williams-Yu 2015]: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Uses probabilistic polynomials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originating from </a:t>
                </a:r>
                <a:r>
                  <a:rPr lang="en-US" dirty="0" err="1" smtClean="0"/>
                  <a:t>Razborov-Smolensky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Assuming SETH, 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there exists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 such that </a:t>
                </a:r>
                <a:r>
                  <a:rPr lang="en-US" dirty="0" smtClean="0"/>
                  <a:t>Orthogonal Vectors </a:t>
                </a:r>
                <a:r>
                  <a:rPr lang="en-US" dirty="0"/>
                  <a:t>in dimension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/>
                  <a:t>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[Williams 2005]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75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All-Pairs Shortest Paths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In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-node, weighted, directed graph</a:t>
                </a:r>
              </a:p>
              <a:p>
                <a:r>
                  <a:rPr lang="en-US" dirty="0" smtClean="0"/>
                  <a:t>Floyd-</a:t>
                </a:r>
                <a:r>
                  <a:rPr lang="en-US" dirty="0" err="1" smtClean="0"/>
                  <a:t>Warshall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[Williams 2014]: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Uses the polynomial method to batch compute a “min-plus” operation that searches for short paths</a:t>
                </a:r>
              </a:p>
              <a:p>
                <a:endParaRPr lang="en-US" dirty="0"/>
              </a:p>
              <a:p>
                <a:r>
                  <a:rPr lang="en-US" dirty="0" smtClean="0"/>
                  <a:t>Common conjecture in fine-grained complexity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2.99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isn’t possible</a:t>
                </a:r>
              </a:p>
              <a:p>
                <a:r>
                  <a:rPr lang="en-US" dirty="0" smtClean="0"/>
                  <a:t>If you’ve reduced OV/SETH or APSP to your problem, you should check if the polynomial method can give a faster algorithm!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r="-1333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8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Worst Offenders:</a:t>
            </a:r>
          </a:p>
          <a:p>
            <a:r>
              <a:rPr lang="en-US" dirty="0" smtClean="0"/>
              <a:t>Matrix </a:t>
            </a:r>
            <a:r>
              <a:rPr lang="en-US" dirty="0" err="1" smtClean="0"/>
              <a:t>Mult</a:t>
            </a:r>
            <a:endParaRPr lang="en-US" dirty="0" smtClean="0"/>
          </a:p>
          <a:p>
            <a:r>
              <a:rPr lang="en-US" dirty="0" err="1" smtClean="0"/>
              <a:t>Asymptotics</a:t>
            </a:r>
            <a:r>
              <a:rPr lang="en-US" dirty="0" smtClean="0"/>
              <a:t> of Polynomials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7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(Exact) Hamming 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034486" cy="467758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and a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determine whether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Can find the minimum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and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 with binary search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Straightforward algorithm: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Is there a </a:t>
                </a:r>
                <a:r>
                  <a:rPr lang="en-US" dirty="0" err="1" smtClean="0"/>
                  <a:t>subquadratic</a:t>
                </a:r>
                <a:r>
                  <a:rPr lang="en-US" dirty="0" smtClean="0"/>
                  <a:t> time algorithm?</a:t>
                </a:r>
              </a:p>
              <a:p>
                <a:r>
                  <a:rPr lang="en-US" dirty="0" smtClean="0"/>
                  <a:t>Yes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&lt;1.99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There is a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algorithm</a:t>
                </a:r>
              </a:p>
              <a:p>
                <a:r>
                  <a:rPr lang="en-US" dirty="0" smtClean="0"/>
                  <a:t>What about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</m:t>
                    </m:r>
                  </m:oMath>
                </a14:m>
                <a:r>
                  <a:rPr lang="en-US" dirty="0" smtClean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034486" cy="4677588"/>
              </a:xfrm>
              <a:blipFill>
                <a:blip r:embed="rId2"/>
                <a:stretch>
                  <a:fillRect l="-994" t="-1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2776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(Exact) Hamming Closest Pair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5837" y="1506930"/>
                <a:ext cx="12055449" cy="52815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Given as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and a target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∈{0,…,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, determine whether 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b="0" dirty="0" smtClean="0"/>
              </a:p>
              <a:p>
                <a:r>
                  <a:rPr lang="en-US" dirty="0" smtClean="0"/>
                  <a:t>Can 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2−1/</m:t>
                        </m:r>
                        <m:acc>
                          <m:accPr>
                            <m:chr m:val="̃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-Williams FOCS 15], 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-Chan-Williams FOCS 16]</a:t>
                </a:r>
              </a:p>
              <a:p>
                <a:r>
                  <a:rPr lang="en-US" dirty="0" err="1" smtClean="0"/>
                  <a:t>Subquadratic</a:t>
                </a:r>
                <a:r>
                  <a:rPr lang="en-US" dirty="0" smtClean="0"/>
                  <a:t> for any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But still approaches quadratic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This is (conditionally) necessary:</a:t>
                </a:r>
              </a:p>
              <a:p>
                <a:r>
                  <a:rPr lang="en-US" dirty="0" smtClean="0"/>
                  <a:t>Assuming SETH,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there exists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such that Hamming Closest Pair in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 requires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[</a:t>
                </a:r>
                <a:r>
                  <a:rPr lang="en-US" b="1" dirty="0" smtClean="0"/>
                  <a:t>A</a:t>
                </a:r>
                <a:r>
                  <a:rPr lang="en-US" dirty="0" smtClean="0"/>
                  <a:t>-Williams FOCS 15]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837" y="1506930"/>
                <a:ext cx="12055449" cy="5281575"/>
              </a:xfrm>
              <a:blipFill>
                <a:blip r:embed="rId2"/>
                <a:stretch>
                  <a:fillRect l="-910" t="-1730" b="-2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1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Design a low-degree polynomial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that checks whether two points have distance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Quickly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 smtClean="0"/>
                  <a:t> on all pairs of points using fast matrix multiplication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482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13467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Fast matrix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 can quickly compute all pairs of inner products among two sets of vectors</a:t>
                </a:r>
              </a:p>
              <a:p>
                <a:r>
                  <a:rPr lang="en-US" dirty="0" smtClean="0"/>
                  <a:t>E.g., if we construct a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Then fast matrix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 can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Goal: 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 smtClean="0"/>
                  <a:t> so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US" dirty="0" smtClean="0"/>
                  <a:t> tells us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134673"/>
              </a:xfrm>
              <a:blipFill>
                <a:blip r:embed="rId2"/>
                <a:stretch>
                  <a:fillRect l="-928" t="-7123" r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1" y="3960298"/>
            <a:ext cx="9630398" cy="26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7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85632"/>
              </a:xfrm>
            </p:spPr>
            <p:txBody>
              <a:bodyPr/>
              <a:lstStyle/>
              <a:p>
                <a:r>
                  <a:rPr lang="en-US" dirty="0" smtClean="0"/>
                  <a:t>Let’s give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such that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Can achieve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as follows: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Thus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〈"/>
                          <m:endChr m:val="〉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</m:d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[ℓ]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𝑑𝑖𝑠𝑡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85632"/>
              </a:xfrm>
              <a:blipFill>
                <a:blip r:embed="rId2"/>
                <a:stretch>
                  <a:fillRect l="-1043" t="-1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53876"/>
                  </p:ext>
                </p:extLst>
              </p:nvPr>
            </p:nvGraphicFramePr>
            <p:xfrm>
              <a:off x="127000" y="3450276"/>
              <a:ext cx="11938000" cy="12794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2250">
                      <a:extLst>
                        <a:ext uri="{9D8B030D-6E8A-4147-A177-3AD203B41FA5}">
                          <a16:colId xmlns:a16="http://schemas.microsoft.com/office/drawing/2014/main" val="2560246810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49704277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234710066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31393592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1997336114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5660110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32047337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784297825"/>
                        </a:ext>
                      </a:extLst>
                    </a:gridCol>
                  </a:tblGrid>
                  <a:tr h="6397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])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99060282"/>
                      </a:ext>
                    </a:extLst>
                  </a:tr>
                  <a:tr h="639701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≔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[1]</m:t>
                              </m:r>
                            </m:oMath>
                          </a14:m>
                          <a:r>
                            <a:rPr lang="en-US" sz="2400" dirty="0" smtClean="0"/>
                            <a:t>,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…,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7178496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2953876"/>
                  </p:ext>
                </p:extLst>
              </p:nvPr>
            </p:nvGraphicFramePr>
            <p:xfrm>
              <a:off x="127000" y="3450276"/>
              <a:ext cx="11938000" cy="127940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92250">
                      <a:extLst>
                        <a:ext uri="{9D8B030D-6E8A-4147-A177-3AD203B41FA5}">
                          <a16:colId xmlns:a16="http://schemas.microsoft.com/office/drawing/2014/main" val="2560246810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49704277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234710066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31393592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1997336114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5660110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3320473378"/>
                        </a:ext>
                      </a:extLst>
                    </a:gridCol>
                    <a:gridCol w="1492250">
                      <a:extLst>
                        <a:ext uri="{9D8B030D-6E8A-4147-A177-3AD203B41FA5}">
                          <a16:colId xmlns:a16="http://schemas.microsoft.com/office/drawing/2014/main" val="784297825"/>
                        </a:ext>
                      </a:extLst>
                    </a:gridCol>
                  </a:tblGrid>
                  <a:tr h="639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604" r="-7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6604" r="-6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6604" r="-5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6604" r="-4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6604" r="-3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6604" r="-2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6604" r="-100000" b="-990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6604" b="-990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9060282"/>
                      </a:ext>
                    </a:extLst>
                  </a:tr>
                  <a:tr h="639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07619" r="-7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07619" r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000" t="-107619" r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000" t="-107619" r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000" t="-107619" r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000" t="-107619" r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0000" t="-107619" r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0000" t="-10761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7178496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175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Matrix Multiplication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09575" y="1558139"/>
                <a:ext cx="11082527" cy="240216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just need to multiply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matrix with a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matrix</a:t>
                </a:r>
              </a:p>
              <a:p>
                <a:r>
                  <a:rPr lang="en-US" dirty="0" smtClean="0"/>
                  <a:t>[Coppersmith 1982]: Can multiply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0.17</m:t>
                        </m:r>
                      </m:sup>
                    </m:sSup>
                  </m:oMath>
                </a14:m>
                <a:r>
                  <a:rPr lang="en-US" dirty="0" smtClean="0"/>
                  <a:t> matrix with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0.17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matrix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pPr lvl="1"/>
                <a:r>
                  <a:rPr lang="en-US" dirty="0" smtClean="0"/>
                  <a:t>Beats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0.17</m:t>
                        </m:r>
                      </m:sup>
                    </m:sSup>
                  </m:oMath>
                </a14:m>
                <a:r>
                  <a:rPr lang="en-US" dirty="0" smtClean="0"/>
                  <a:t>    (but still quadratic, even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Even with faster matrix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, this must take quadratic time: output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 matrix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9575" y="1558139"/>
                <a:ext cx="11082527" cy="2402160"/>
              </a:xfrm>
              <a:blipFill>
                <a:blip r:embed="rId2"/>
                <a:stretch>
                  <a:fillRect l="-990" t="-5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801" y="3960298"/>
            <a:ext cx="9630398" cy="26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Grouping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7238" y="1825625"/>
                <a:ext cx="11884763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Pick a group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, and partition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groups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(and similarly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s)</a:t>
                </a:r>
              </a:p>
              <a:p>
                <a:r>
                  <a:rPr lang="en-US" b="0" dirty="0" smtClean="0"/>
                  <a:t>Pick maps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 smtClean="0"/>
                  <a:t> which test whether any pair in the group has small distance, e.g.,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d>
                      <m:dPr>
                        <m:begChr m:val="〈"/>
                        <m:endChr m:val="〉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d>
                  </m:oMath>
                </a14:m>
                <a:r>
                  <a:rPr lang="en-US" dirty="0" smtClean="0"/>
                  <a:t>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Now fast matrix </a:t>
                </a:r>
                <a:r>
                  <a:rPr lang="en-US" dirty="0" err="1" smtClean="0"/>
                  <a:t>mult</a:t>
                </a:r>
                <a:r>
                  <a:rPr lang="en-US" dirty="0" smtClean="0"/>
                  <a:t> can run in time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d>
                      </m:e>
                      <m:sup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0.17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7238" y="1825625"/>
                <a:ext cx="11884763" cy="4351338"/>
              </a:xfrm>
              <a:blipFill>
                <a:blip r:embed="rId2"/>
                <a:stretch>
                  <a:fillRect l="-92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92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409</Words>
  <Application>Microsoft Office PowerPoint</Application>
  <PresentationFormat>Widescreen</PresentationFormat>
  <Paragraphs>209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Closest Pair (and Related Problems) using the Polynomial Method</vt:lpstr>
      <vt:lpstr>Polynomial Method</vt:lpstr>
      <vt:lpstr>(Exact) Hamming Closest Pair</vt:lpstr>
      <vt:lpstr>(Exact) Hamming Closest Pair</vt:lpstr>
      <vt:lpstr>Algorithm Overview</vt:lpstr>
      <vt:lpstr>Fast Matrix Multiplication</vt:lpstr>
      <vt:lpstr>Fast Matrix Multiplication</vt:lpstr>
      <vt:lpstr>Fast Matrix Multiplication</vt:lpstr>
      <vt:lpstr>Key Idea: Grouping</vt:lpstr>
      <vt:lpstr>Polynomial Method</vt:lpstr>
      <vt:lpstr>Construct Polynomial</vt:lpstr>
      <vt:lpstr>Construct Polynomial</vt:lpstr>
      <vt:lpstr>Key tool: Chebyshev polynomials</vt:lpstr>
      <vt:lpstr>Key tool: Chebyshev polynomials</vt:lpstr>
      <vt:lpstr>Construct Polynomial</vt:lpstr>
      <vt:lpstr>Convert Polynomial Into Vectors</vt:lpstr>
      <vt:lpstr>Putting it all together (counting monomials)</vt:lpstr>
      <vt:lpstr>Improvement: Probabilistic Polynomial</vt:lpstr>
      <vt:lpstr>Other Applications</vt:lpstr>
      <vt:lpstr>Approximate Hamming Closest Pair</vt:lpstr>
      <vt:lpstr>Orthogonal Vectors</vt:lpstr>
      <vt:lpstr>All-Pairs Shortest Paths</vt:lpstr>
      <vt:lpstr>Practical?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Alman</dc:creator>
  <cp:lastModifiedBy>Josh Alman</cp:lastModifiedBy>
  <cp:revision>47</cp:revision>
  <dcterms:created xsi:type="dcterms:W3CDTF">2025-12-12T21:15:29Z</dcterms:created>
  <dcterms:modified xsi:type="dcterms:W3CDTF">2025-12-16T12:55:22Z</dcterms:modified>
</cp:coreProperties>
</file>